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6" r:id="rId2"/>
    <p:sldId id="803" r:id="rId3"/>
    <p:sldId id="783" r:id="rId4"/>
    <p:sldId id="881" r:id="rId5"/>
    <p:sldId id="856" r:id="rId6"/>
    <p:sldId id="947" r:id="rId7"/>
    <p:sldId id="882" r:id="rId8"/>
    <p:sldId id="964" r:id="rId9"/>
    <p:sldId id="955" r:id="rId10"/>
    <p:sldId id="897" r:id="rId11"/>
    <p:sldId id="898" r:id="rId12"/>
    <p:sldId id="956" r:id="rId13"/>
    <p:sldId id="968" r:id="rId14"/>
    <p:sldId id="969" r:id="rId15"/>
    <p:sldId id="889" r:id="rId16"/>
    <p:sldId id="972" r:id="rId17"/>
    <p:sldId id="958" r:id="rId18"/>
    <p:sldId id="904" r:id="rId19"/>
    <p:sldId id="971" r:id="rId20"/>
    <p:sldId id="857" r:id="rId21"/>
    <p:sldId id="824" r:id="rId22"/>
    <p:sldId id="948" r:id="rId23"/>
    <p:sldId id="949" r:id="rId24"/>
    <p:sldId id="950" r:id="rId25"/>
    <p:sldId id="891" r:id="rId26"/>
    <p:sldId id="815" r:id="rId27"/>
    <p:sldId id="952" r:id="rId28"/>
    <p:sldId id="951" r:id="rId29"/>
    <p:sldId id="902" r:id="rId30"/>
    <p:sldId id="953" r:id="rId31"/>
    <p:sldId id="959" r:id="rId32"/>
    <p:sldId id="966" r:id="rId33"/>
  </p:sldIdLst>
  <p:sldSz cx="12192000" cy="6858000"/>
  <p:notesSz cx="6877050" cy="100028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0">
          <p15:clr>
            <a:srgbClr val="A4A3A4"/>
          </p15:clr>
        </p15:guide>
        <p15:guide id="2" pos="216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1589F"/>
    <a:srgbClr val="4169C8"/>
    <a:srgbClr val="A86D45"/>
    <a:srgbClr val="C78373"/>
    <a:srgbClr val="DCA179"/>
    <a:srgbClr val="507BAF"/>
    <a:srgbClr val="FF6600"/>
    <a:srgbClr val="FF9933"/>
    <a:srgbClr val="D9E1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14" autoAdjust="0"/>
    <p:restoredTop sz="54475" autoAdjust="0"/>
  </p:normalViewPr>
  <p:slideViewPr>
    <p:cSldViewPr snapToGrid="0">
      <p:cViewPr varScale="1">
        <p:scale>
          <a:sx n="40" d="100"/>
          <a:sy n="40" d="100"/>
        </p:scale>
        <p:origin x="2088" y="1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-3936" y="-66"/>
      </p:cViewPr>
      <p:guideLst>
        <p:guide orient="horz" pos="3150"/>
        <p:guide pos="216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4" y="5"/>
            <a:ext cx="2980055" cy="501879"/>
          </a:xfrm>
          <a:prstGeom prst="rect">
            <a:avLst/>
          </a:prstGeom>
        </p:spPr>
        <p:txBody>
          <a:bodyPr vert="horz" lIns="96394" tIns="48196" rIns="96394" bIns="48196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95408" y="5"/>
            <a:ext cx="2980055" cy="501879"/>
          </a:xfrm>
          <a:prstGeom prst="rect">
            <a:avLst/>
          </a:prstGeom>
        </p:spPr>
        <p:txBody>
          <a:bodyPr vert="horz" lIns="96394" tIns="48196" rIns="96394" bIns="48196" rtlCol="0"/>
          <a:lstStyle>
            <a:lvl1pPr algn="r">
              <a:defRPr sz="1300"/>
            </a:lvl1pPr>
          </a:lstStyle>
          <a:p>
            <a:fld id="{67A8AD99-F64D-4E2D-8B3C-07863AD7002C}" type="datetimeFigureOut">
              <a:rPr lang="ko-KR" altLang="en-US" smtClean="0"/>
              <a:t>2020. 9. 16.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0950"/>
            <a:ext cx="5997575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94" tIns="48196" rIns="96394" bIns="4819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7705" y="4813867"/>
            <a:ext cx="5501640" cy="3938617"/>
          </a:xfrm>
          <a:prstGeom prst="rect">
            <a:avLst/>
          </a:prstGeom>
        </p:spPr>
        <p:txBody>
          <a:bodyPr vert="horz" lIns="96394" tIns="48196" rIns="96394" bIns="48196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4" y="9500962"/>
            <a:ext cx="2980055" cy="501878"/>
          </a:xfrm>
          <a:prstGeom prst="rect">
            <a:avLst/>
          </a:prstGeom>
        </p:spPr>
        <p:txBody>
          <a:bodyPr vert="horz" lIns="96394" tIns="48196" rIns="96394" bIns="48196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95408" y="9500962"/>
            <a:ext cx="2980055" cy="501878"/>
          </a:xfrm>
          <a:prstGeom prst="rect">
            <a:avLst/>
          </a:prstGeom>
        </p:spPr>
        <p:txBody>
          <a:bodyPr vert="horz" lIns="96394" tIns="48196" rIns="96394" bIns="48196" rtlCol="0" anchor="b"/>
          <a:lstStyle>
            <a:lvl1pPr algn="r">
              <a:defRPr sz="1300"/>
            </a:lvl1pPr>
          </a:lstStyle>
          <a:p>
            <a:fld id="{3A8C6BBA-39DA-41FA-927A-67D325E2D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29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9738" y="1250950"/>
            <a:ext cx="5997575" cy="33750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362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313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884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5407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250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5205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 the first step is edge-based background filtering.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The goal here is to rule out the</a:t>
            </a:r>
            <a:r>
              <a:rPr kumimoji="1" lang="en-US" altLang="ko-KR" baseline="0" dirty="0"/>
              <a:t> background regions in the image to avoid unnecessary computation.</a:t>
            </a:r>
          </a:p>
          <a:p>
            <a:endParaRPr kumimoji="1" lang="en-US" altLang="ko-KR" baseline="0" dirty="0"/>
          </a:p>
          <a:p>
            <a:r>
              <a:rPr kumimoji="1" lang="en-US" altLang="ko-KR" baseline="0" dirty="0"/>
              <a:t>The tricky part here is that we need to do it without actually running the face detection. </a:t>
            </a:r>
            <a:r>
              <a:rPr kumimoji="1" lang="en-US" altLang="ko-KR" baseline="0"/>
              <a:t>This is, </a:t>
            </a:r>
            <a:r>
              <a:rPr kumimoji="1" lang="en-US" altLang="ko-KR" baseline="0" dirty="0"/>
              <a:t>but we have found that the edges in a scene gives a loose hint on where the faces would be</a:t>
            </a:r>
          </a:p>
          <a:p>
            <a:endParaRPr kumimoji="1" lang="en-US" altLang="ko-KR" baseline="0" dirty="0"/>
          </a:p>
          <a:p>
            <a:r>
              <a:rPr kumimoji="1" lang="en-US" altLang="ko-KR" baseline="0" dirty="0"/>
              <a:t>So give a scene …</a:t>
            </a:r>
          </a:p>
          <a:p>
            <a:endParaRPr kumimoji="1" lang="en-US" altLang="ko-KR" baseline="0" dirty="0"/>
          </a:p>
          <a:p>
            <a:r>
              <a:rPr kumimoji="1" lang="en-US" altLang="ko-KR" baseline="0" dirty="0"/>
              <a:t>Of course this edge-based filtering is not perfect, as we cannot rule out the regions with dense non-face objects like the tree, and it may actually fail on a scene full of objects. However, even in such cases, the latency of running the edge detector is typically very small and the cost will be negligible.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7692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207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9738" y="1250950"/>
            <a:ext cx="5997575" cy="33750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29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9738" y="1250950"/>
            <a:ext cx="5997575" cy="33750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2011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980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9738" y="1250950"/>
            <a:ext cx="5997575" cy="33750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93582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9738" y="1250950"/>
            <a:ext cx="5997575" cy="33750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u="none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68172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9738" y="1250950"/>
            <a:ext cx="5997575" cy="33750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4015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9738" y="1250950"/>
            <a:ext cx="5997575" cy="33750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1364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9738" y="1250950"/>
            <a:ext cx="5997575" cy="33750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0699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9738" y="1250950"/>
            <a:ext cx="5997575" cy="33750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7415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9738" y="1250950"/>
            <a:ext cx="5997575" cy="33750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4895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9738" y="1250950"/>
            <a:ext cx="5997575" cy="33750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3499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92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1479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901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9738" y="1250950"/>
            <a:ext cx="5997575" cy="33750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49925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3007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3482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584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30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9738" y="1250950"/>
            <a:ext cx="5997575" cy="33750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404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648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415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9738" y="1250950"/>
            <a:ext cx="5997575" cy="33750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008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9738" y="1250950"/>
            <a:ext cx="5997575" cy="33750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935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959646"/>
            <a:ext cx="10363200" cy="1879599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4400" b="1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02447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CCBD2-3A13-4A2A-AE9C-798B8D176000}" type="datetime1">
              <a:rPr lang="ko-KR" altLang="en-US" smtClean="0"/>
              <a:t>2020. 9. 16.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65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02000-A644-4021-9073-D3E41D107BE4}" type="datetime1">
              <a:rPr lang="ko-KR" altLang="en-US" smtClean="0"/>
              <a:t>2020. 9. 16.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9125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12C6B-FD3F-4273-9A54-F8F1F2A2FE65}" type="datetime1">
              <a:rPr lang="ko-KR" altLang="en-US" smtClean="0"/>
              <a:t>2020. 9. 16.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804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31E39-8DFC-47FD-8953-19E29B9BC00B}" type="datetime1">
              <a:rPr lang="ko-KR" altLang="en-US" smtClean="0"/>
              <a:t>2020. 9. 16.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2427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153882" y="980728"/>
            <a:ext cx="11872404" cy="5526604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lnSpc>
                <a:spcPct val="120000"/>
              </a:lnSpc>
              <a:spcBef>
                <a:spcPts val="300"/>
              </a:spcBef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lnSpc>
                <a:spcPct val="12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lnSpc>
                <a:spcPct val="12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lnSpc>
                <a:spcPct val="12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altLang="ko-KR" dirty="0"/>
              <a:t>Master text style</a:t>
            </a:r>
            <a:endParaRPr lang="ko-KR" altLang="en-US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Second</a:t>
            </a:r>
            <a:endParaRPr lang="ko-KR" altLang="en-US" dirty="0"/>
          </a:p>
          <a:p>
            <a:pPr lvl="2">
              <a:lnSpc>
                <a:spcPct val="120000"/>
              </a:lnSpc>
            </a:pPr>
            <a:r>
              <a:rPr lang="en-US" altLang="ko-KR" dirty="0"/>
              <a:t>Third</a:t>
            </a:r>
            <a:endParaRPr lang="ko-KR" altLang="en-US" dirty="0"/>
          </a:p>
          <a:p>
            <a:pPr lvl="3">
              <a:lnSpc>
                <a:spcPct val="120000"/>
              </a:lnSpc>
            </a:pPr>
            <a:r>
              <a:rPr lang="en-US" altLang="ko-KR" dirty="0"/>
              <a:t>Fourth</a:t>
            </a:r>
            <a:endParaRPr lang="ko-KR" altLang="en-US" dirty="0"/>
          </a:p>
          <a:p>
            <a:pPr lvl="4">
              <a:lnSpc>
                <a:spcPct val="120000"/>
              </a:lnSpc>
            </a:pPr>
            <a:r>
              <a:rPr lang="en-US" altLang="ko-KR" dirty="0"/>
              <a:t>Fifth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1209541" y="6587234"/>
            <a:ext cx="982463" cy="270769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560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9955" y="368108"/>
            <a:ext cx="11576323" cy="689583"/>
          </a:xfrm>
        </p:spPr>
        <p:txBody>
          <a:bodyPr tIns="72000">
            <a:noAutofit/>
          </a:bodyPr>
          <a:lstStyle>
            <a:lvl1pPr>
              <a:lnSpc>
                <a:spcPct val="100000"/>
              </a:lnSpc>
              <a:defRPr sz="44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9955" y="1366161"/>
            <a:ext cx="11650132" cy="503555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800"/>
              </a:spcBef>
              <a:defRPr sz="2800">
                <a:latin typeface="+mn-lt"/>
              </a:defRPr>
            </a:lvl1pPr>
            <a:lvl2pPr marL="541338" indent="-228600">
              <a:lnSpc>
                <a:spcPct val="100000"/>
              </a:lnSpc>
              <a:buFont typeface="Calibri" panose="020F0502020204030204" pitchFamily="34" charset="0"/>
              <a:buChar char="◦"/>
              <a:defRPr sz="2400">
                <a:latin typeface="+mn-lt"/>
              </a:defRPr>
            </a:lvl2pPr>
            <a:lvl3pPr marL="896938" indent="-228600">
              <a:lnSpc>
                <a:spcPct val="100000"/>
              </a:lnSpc>
              <a:buFont typeface="Calibri" panose="020F0502020204030204" pitchFamily="34" charset="0"/>
              <a:buChar char="–"/>
              <a:defRPr sz="2000">
                <a:latin typeface="+mn-lt"/>
              </a:defRPr>
            </a:lvl3pPr>
            <a:lvl4pPr marL="1252538" indent="-228600">
              <a:lnSpc>
                <a:spcPct val="100000"/>
              </a:lnSpc>
              <a:buFont typeface="Wingdings" panose="05000000000000000000" pitchFamily="2" charset="2"/>
              <a:buChar char="ü"/>
              <a:tabLst>
                <a:tab pos="1879600" algn="l"/>
              </a:tabLst>
              <a:defRPr sz="1800">
                <a:latin typeface="+mn-lt"/>
              </a:defRPr>
            </a:lvl4pPr>
            <a:lvl5pPr marL="1524000" indent="-228600">
              <a:lnSpc>
                <a:spcPct val="100000"/>
              </a:lnSpc>
              <a:tabLst>
                <a:tab pos="1795463" algn="l"/>
              </a:tabLst>
              <a:defRPr sz="1800">
                <a:latin typeface="+mn-lt"/>
              </a:defRPr>
            </a:lvl5pPr>
          </a:lstStyle>
          <a:p>
            <a:pPr lvl="0"/>
            <a:r>
              <a:rPr lang="en-US" altLang="ko-KR" dirty="0"/>
              <a:t>First </a:t>
            </a:r>
            <a:endParaRPr lang="ko-KR" altLang="en-US" dirty="0"/>
          </a:p>
          <a:p>
            <a:pPr lvl="1"/>
            <a:r>
              <a:rPr lang="en-US" altLang="ko-KR" dirty="0"/>
              <a:t>Second</a:t>
            </a:r>
            <a:endParaRPr lang="ko-KR" altLang="en-US" dirty="0"/>
          </a:p>
          <a:p>
            <a:pPr lvl="2"/>
            <a:r>
              <a:rPr lang="en-US" altLang="ko-KR" dirty="0"/>
              <a:t>Third</a:t>
            </a:r>
            <a:endParaRPr lang="ko-KR" altLang="en-US" dirty="0"/>
          </a:p>
          <a:p>
            <a:pPr lvl="3"/>
            <a:r>
              <a:rPr lang="en-US" altLang="ko-KR" dirty="0"/>
              <a:t>Fourth</a:t>
            </a:r>
            <a:endParaRPr lang="ko-KR" altLang="en-US" dirty="0"/>
          </a:p>
          <a:p>
            <a:pPr lvl="4"/>
            <a:r>
              <a:rPr lang="en-US" dirty="0"/>
              <a:t>Fifth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33179" y="6492876"/>
            <a:ext cx="3389488" cy="365125"/>
          </a:xfrm>
        </p:spPr>
        <p:txBody>
          <a:bodyPr rIns="0"/>
          <a:lstStyle>
            <a:lvl1pPr algn="r">
              <a:defRPr sz="16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093641E8-BAE3-4ABA-8BDE-0A035E79E3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1340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9956" y="289158"/>
            <a:ext cx="10610145" cy="569904"/>
          </a:xfrm>
        </p:spPr>
        <p:txBody>
          <a:bodyPr tIns="72000">
            <a:norm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Adobe Fan Heiti Std B" panose="020B0700000000000000" pitchFamily="34" charset="-128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9955" y="1366161"/>
            <a:ext cx="11650132" cy="503555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800"/>
              </a:spcBef>
              <a:defRPr sz="2400">
                <a:latin typeface="+mn-lt"/>
              </a:defRPr>
            </a:lvl1pPr>
            <a:lvl2pPr marL="541338" indent="-228600">
              <a:lnSpc>
                <a:spcPct val="100000"/>
              </a:lnSpc>
              <a:buFont typeface="Calibri" panose="020F0502020204030204" pitchFamily="34" charset="0"/>
              <a:buChar char="◦"/>
              <a:defRPr sz="2000">
                <a:latin typeface="+mn-lt"/>
              </a:defRPr>
            </a:lvl2pPr>
            <a:lvl3pPr marL="896938" indent="-228600">
              <a:lnSpc>
                <a:spcPct val="100000"/>
              </a:lnSpc>
              <a:buFont typeface="Calibri" panose="020F0502020204030204" pitchFamily="34" charset="0"/>
              <a:buChar char="–"/>
              <a:defRPr sz="1800">
                <a:latin typeface="+mn-lt"/>
              </a:defRPr>
            </a:lvl3pPr>
            <a:lvl4pPr marL="1252538" indent="-228600">
              <a:lnSpc>
                <a:spcPct val="100000"/>
              </a:lnSpc>
              <a:buFont typeface="Wingdings" panose="05000000000000000000" pitchFamily="2" charset="2"/>
              <a:buChar char="ü"/>
              <a:tabLst>
                <a:tab pos="1879600" algn="l"/>
              </a:tabLst>
              <a:defRPr sz="1600">
                <a:latin typeface="+mn-lt"/>
              </a:defRPr>
            </a:lvl4pPr>
            <a:lvl5pPr marL="1524000" indent="-228600">
              <a:lnSpc>
                <a:spcPct val="100000"/>
              </a:lnSpc>
              <a:tabLst>
                <a:tab pos="1795463" algn="l"/>
              </a:tabLst>
              <a:defRPr sz="1600">
                <a:latin typeface="+mn-lt"/>
              </a:defRPr>
            </a:lvl5pPr>
          </a:lstStyle>
          <a:p>
            <a:pPr lvl="0"/>
            <a:r>
              <a:rPr lang="en-US" altLang="ko-KR" dirty="0"/>
              <a:t>First </a:t>
            </a:r>
            <a:endParaRPr lang="ko-KR" altLang="en-US" dirty="0"/>
          </a:p>
          <a:p>
            <a:pPr lvl="1"/>
            <a:r>
              <a:rPr lang="en-US" altLang="ko-KR" dirty="0"/>
              <a:t>Second</a:t>
            </a:r>
            <a:endParaRPr lang="ko-KR" altLang="en-US" dirty="0"/>
          </a:p>
          <a:p>
            <a:pPr lvl="2"/>
            <a:r>
              <a:rPr lang="en-US" altLang="ko-KR" dirty="0"/>
              <a:t>Third</a:t>
            </a:r>
            <a:endParaRPr lang="ko-KR" altLang="en-US" dirty="0"/>
          </a:p>
          <a:p>
            <a:pPr lvl="3"/>
            <a:r>
              <a:rPr lang="en-US" altLang="ko-KR" dirty="0"/>
              <a:t>Fourth</a:t>
            </a:r>
            <a:endParaRPr lang="ko-KR" altLang="en-US" dirty="0"/>
          </a:p>
          <a:p>
            <a:pPr lvl="4"/>
            <a:r>
              <a:rPr lang="en-US" dirty="0"/>
              <a:t>Fifth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21889" y="6483352"/>
            <a:ext cx="3389488" cy="365125"/>
          </a:xfrm>
        </p:spPr>
        <p:txBody>
          <a:bodyPr rIns="0"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093641E8-BAE3-4ABA-8BDE-0A035E79E3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0774" y="341546"/>
            <a:ext cx="970553" cy="753531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349252" y="869913"/>
            <a:ext cx="10610849" cy="2667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Adobe Fan Heiti Std B" panose="020B0700000000000000" pitchFamily="34" charset="-128"/>
              </a:defRPr>
            </a:lvl1pPr>
          </a:lstStyle>
          <a:p>
            <a:pPr lvl="0"/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34" name="Title 1"/>
          <p:cNvSpPr txBox="1">
            <a:spLocks/>
          </p:cNvSpPr>
          <p:nvPr userDrawn="1"/>
        </p:nvSpPr>
        <p:spPr>
          <a:xfrm>
            <a:off x="349956" y="289158"/>
            <a:ext cx="10610145" cy="569904"/>
          </a:xfrm>
          <a:prstGeom prst="rect">
            <a:avLst/>
          </a:prstGeom>
        </p:spPr>
        <p:txBody>
          <a:bodyPr vert="horz" lIns="91440" tIns="7200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Adobe Fan Heiti Std B" panose="020B0700000000000000" pitchFamily="34" charset="-128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tx1"/>
                </a:solidFill>
                <a:latin typeface="+mn-lt"/>
              </a:rPr>
              <a:t>Title</a:t>
            </a:r>
          </a:p>
        </p:txBody>
      </p:sp>
      <p:sp>
        <p:nvSpPr>
          <p:cNvPr id="36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349252" y="869913"/>
            <a:ext cx="10610849" cy="26670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Adobe Fan Heiti Std B" panose="020B0700000000000000" pitchFamily="34" charset="-128"/>
              </a:defRPr>
            </a:lvl1pPr>
          </a:lstStyle>
          <a:p>
            <a:pPr lvl="0"/>
            <a:r>
              <a:rPr lang="en-US" altLang="ko-KR" dirty="0"/>
              <a:t>Subtitle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3505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지막 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9956" y="289158"/>
            <a:ext cx="10610145" cy="569904"/>
          </a:xfrm>
        </p:spPr>
        <p:txBody>
          <a:bodyPr tIns="72000">
            <a:normAutofit/>
          </a:bodyPr>
          <a:lstStyle>
            <a:lvl1pPr>
              <a:lnSpc>
                <a:spcPct val="100000"/>
              </a:lnSpc>
              <a:defRPr sz="2800" b="0">
                <a:solidFill>
                  <a:schemeClr val="tx1"/>
                </a:solidFill>
                <a:latin typeface="Adobe Fan Heiti Std B" panose="020B0700000000000000" pitchFamily="34" charset="-128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9955" y="1366161"/>
            <a:ext cx="11650132" cy="503555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800"/>
              </a:spcBef>
              <a:defRPr sz="2400">
                <a:latin typeface="+mn-lt"/>
              </a:defRPr>
            </a:lvl1pPr>
            <a:lvl2pPr marL="541338" indent="-228600">
              <a:lnSpc>
                <a:spcPct val="100000"/>
              </a:lnSpc>
              <a:buFont typeface="Calibri" panose="020F0502020204030204" pitchFamily="34" charset="0"/>
              <a:buChar char="◦"/>
              <a:defRPr sz="2000">
                <a:latin typeface="+mn-lt"/>
              </a:defRPr>
            </a:lvl2pPr>
            <a:lvl3pPr marL="896938" indent="-228600">
              <a:lnSpc>
                <a:spcPct val="100000"/>
              </a:lnSpc>
              <a:buFont typeface="Calibri" panose="020F0502020204030204" pitchFamily="34" charset="0"/>
              <a:buChar char="–"/>
              <a:defRPr sz="1800">
                <a:latin typeface="+mn-lt"/>
              </a:defRPr>
            </a:lvl3pPr>
            <a:lvl4pPr marL="1252538" indent="-228600">
              <a:lnSpc>
                <a:spcPct val="100000"/>
              </a:lnSpc>
              <a:buFont typeface="Wingdings" panose="05000000000000000000" pitchFamily="2" charset="2"/>
              <a:buChar char="ü"/>
              <a:tabLst>
                <a:tab pos="1879600" algn="l"/>
              </a:tabLst>
              <a:defRPr sz="1600">
                <a:latin typeface="+mn-lt"/>
              </a:defRPr>
            </a:lvl4pPr>
            <a:lvl5pPr marL="1524000" indent="-228600">
              <a:lnSpc>
                <a:spcPct val="100000"/>
              </a:lnSpc>
              <a:tabLst>
                <a:tab pos="1795463" algn="l"/>
              </a:tabLst>
              <a:defRPr sz="1600">
                <a:latin typeface="+mn-lt"/>
              </a:defRPr>
            </a:lvl5pPr>
          </a:lstStyle>
          <a:p>
            <a:pPr lvl="0"/>
            <a:r>
              <a:rPr lang="en-US" altLang="ko-KR" dirty="0"/>
              <a:t>First </a:t>
            </a:r>
            <a:endParaRPr lang="ko-KR" altLang="en-US" dirty="0"/>
          </a:p>
          <a:p>
            <a:pPr lvl="1"/>
            <a:r>
              <a:rPr lang="en-US" altLang="ko-KR" dirty="0"/>
              <a:t>Second</a:t>
            </a:r>
            <a:endParaRPr lang="ko-KR" altLang="en-US" dirty="0"/>
          </a:p>
          <a:p>
            <a:pPr lvl="2"/>
            <a:r>
              <a:rPr lang="en-US" altLang="ko-KR" dirty="0"/>
              <a:t>Third</a:t>
            </a:r>
            <a:endParaRPr lang="ko-KR" altLang="en-US" dirty="0"/>
          </a:p>
          <a:p>
            <a:pPr lvl="3"/>
            <a:r>
              <a:rPr lang="en-US" altLang="ko-KR" dirty="0"/>
              <a:t>Fourth</a:t>
            </a:r>
            <a:endParaRPr lang="ko-KR" altLang="en-US" dirty="0"/>
          </a:p>
          <a:p>
            <a:pPr lvl="4"/>
            <a:r>
              <a:rPr lang="en-US" dirty="0"/>
              <a:t>Fifth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21889" y="6483352"/>
            <a:ext cx="3389488" cy="365125"/>
          </a:xfrm>
        </p:spPr>
        <p:txBody>
          <a:bodyPr rIns="0"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093641E8-BAE3-4ABA-8BDE-0A035E79E3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349252" y="869913"/>
            <a:ext cx="10610849" cy="266700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Adobe Fan Heiti Std B" panose="020B0700000000000000" pitchFamily="34" charset="-128"/>
              </a:defRPr>
            </a:lvl1pPr>
          </a:lstStyle>
          <a:p>
            <a:pPr lvl="0"/>
            <a:r>
              <a:rPr lang="en-US" altLang="ko-KR" dirty="0"/>
              <a:t>Subtitle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9881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A5253-8815-40A0-89B4-DFF8CEB9622C}" type="datetime1">
              <a:rPr lang="ko-KR" altLang="en-US" smtClean="0"/>
              <a:t>2020. 9. 16.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49957" y="47625"/>
            <a:ext cx="1682044" cy="237070"/>
          </a:xfrm>
        </p:spPr>
        <p:txBody>
          <a:bodyPr tIns="0" bIns="0" anchor="ctr"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/>
              <a:t>Introduction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349957" y="284696"/>
            <a:ext cx="1682044" cy="167743"/>
          </a:xfrm>
        </p:spPr>
        <p:txBody>
          <a:bodyPr tIns="0" bIns="0"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○ ○ ○ ○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1954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B1A14-4F30-489F-9A88-D0D535DD085A}" type="datetime1">
              <a:rPr lang="ko-KR" altLang="en-US" smtClean="0"/>
              <a:t>2020. 9. 16.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974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A96F7-A251-47CF-B161-0D7146E6645D}" type="datetime1">
              <a:rPr lang="ko-KR" altLang="en-US" smtClean="0"/>
              <a:t>2020. 9. 16.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332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21D0-F4FF-4324-B43B-A826D2D0B221}" type="datetime1">
              <a:rPr lang="ko-KR" altLang="en-US" smtClean="0"/>
              <a:t>2020. 9. 16.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925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2AA89-F159-47BA-BE65-9E85A04FB026}" type="datetime1">
              <a:rPr lang="ko-KR" altLang="en-US" smtClean="0"/>
              <a:t>2020. 9. 16.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8066" y="5969001"/>
            <a:ext cx="642021" cy="499533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950883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9956" y="365127"/>
            <a:ext cx="11288888" cy="744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957" y="1278467"/>
            <a:ext cx="11300177" cy="4898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F1A77-02D8-478C-A335-EB04675AEF81}" type="datetime1">
              <a:rPr lang="ko-KR" altLang="en-US" smtClean="0"/>
              <a:t>2020. 9. 16.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243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7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3" r:id="rId1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36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44.png"/><Relationship Id="rId5" Type="http://schemas.openxmlformats.org/officeDocument/2006/relationships/image" Target="../media/image40.png"/><Relationship Id="rId10" Type="http://schemas.microsoft.com/office/2007/relationships/hdphoto" Target="../media/hdphoto3.wdp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31.jpeg"/><Relationship Id="rId4" Type="http://schemas.openxmlformats.org/officeDocument/2006/relationships/image" Target="../media/image4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tiff"/><Relationship Id="rId4" Type="http://schemas.openxmlformats.org/officeDocument/2006/relationships/image" Target="../media/image50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31.jpeg"/><Relationship Id="rId4" Type="http://schemas.openxmlformats.org/officeDocument/2006/relationships/image" Target="../media/image4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7.jpe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johnyi0606@snu.ac.kr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13" Type="http://schemas.openxmlformats.org/officeDocument/2006/relationships/image" Target="../media/image27.tiff"/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12" Type="http://schemas.openxmlformats.org/officeDocument/2006/relationships/image" Target="../media/image2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11" Type="http://schemas.openxmlformats.org/officeDocument/2006/relationships/image" Target="../media/image25.tiff"/><Relationship Id="rId5" Type="http://schemas.openxmlformats.org/officeDocument/2006/relationships/image" Target="../media/image19.tiff"/><Relationship Id="rId10" Type="http://schemas.openxmlformats.org/officeDocument/2006/relationships/image" Target="../media/image24.tiff"/><Relationship Id="rId4" Type="http://schemas.openxmlformats.org/officeDocument/2006/relationships/image" Target="../media/image18.tiff"/><Relationship Id="rId9" Type="http://schemas.openxmlformats.org/officeDocument/2006/relationships/image" Target="../media/image23.tiff"/><Relationship Id="rId14" Type="http://schemas.openxmlformats.org/officeDocument/2006/relationships/image" Target="../media/image28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7012" y="839973"/>
            <a:ext cx="11225471" cy="2624012"/>
          </a:xfrm>
        </p:spPr>
        <p:txBody>
          <a:bodyPr>
            <a:noAutofit/>
          </a:bodyPr>
          <a:lstStyle/>
          <a:p>
            <a:r>
              <a:rPr lang="en-US" altLang="ko-KR" sz="4800" b="1" dirty="0"/>
              <a:t>EagleEye: Wearable Camera-based </a:t>
            </a:r>
            <a:br>
              <a:rPr lang="en-US" altLang="ko-KR" sz="4800" b="1" dirty="0"/>
            </a:br>
            <a:r>
              <a:rPr lang="en-US" altLang="ko-KR" sz="4800" b="1" dirty="0"/>
              <a:t>Person Identification </a:t>
            </a:r>
            <a:br>
              <a:rPr lang="en-US" altLang="ko-KR" sz="4800" b="1" dirty="0"/>
            </a:br>
            <a:r>
              <a:rPr lang="en-US" altLang="ko-KR" sz="4800" b="1" dirty="0"/>
              <a:t>in Crowded Urban Spaces</a:t>
            </a:r>
            <a:endParaRPr lang="ko-KR" altLang="en-US" sz="4800" dirty="0"/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D1FAEAEE-11AB-374F-AE2F-F02523FD5A93}"/>
              </a:ext>
            </a:extLst>
          </p:cNvPr>
          <p:cNvSpPr txBox="1">
            <a:spLocks/>
          </p:cNvSpPr>
          <p:nvPr/>
        </p:nvSpPr>
        <p:spPr>
          <a:xfrm>
            <a:off x="2173687" y="4050686"/>
            <a:ext cx="7852118" cy="19918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Adobe Fan Heiti Std B" panose="020B0700000000000000" pitchFamily="34" charset="-128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u="sng" dirty="0" err="1">
                <a:latin typeface="+mn-lt"/>
              </a:rPr>
              <a:t>Juheon</a:t>
            </a:r>
            <a:r>
              <a:rPr lang="en-US" altLang="ko-KR" sz="3200" u="sng" dirty="0">
                <a:latin typeface="+mn-lt"/>
              </a:rPr>
              <a:t> Yi</a:t>
            </a:r>
            <a:r>
              <a:rPr lang="en-US" altLang="ko-KR" sz="3200" baseline="30000" dirty="0">
                <a:latin typeface="+mn-lt"/>
              </a:rPr>
              <a:t>1</a:t>
            </a:r>
            <a:r>
              <a:rPr lang="en-US" altLang="ko-KR" sz="3200" b="0" dirty="0">
                <a:latin typeface="+mn-lt"/>
              </a:rPr>
              <a:t>, </a:t>
            </a:r>
            <a:r>
              <a:rPr lang="en-US" altLang="ko-KR" sz="3200" b="0" dirty="0" err="1">
                <a:latin typeface="+mn-lt"/>
              </a:rPr>
              <a:t>Sunghyun</a:t>
            </a:r>
            <a:r>
              <a:rPr lang="en-US" altLang="ko-KR" sz="3200" b="0" dirty="0">
                <a:latin typeface="+mn-lt"/>
              </a:rPr>
              <a:t> Choi</a:t>
            </a:r>
            <a:r>
              <a:rPr lang="en-US" altLang="ko-KR" sz="3200" b="0" baseline="30000" dirty="0">
                <a:latin typeface="+mn-lt"/>
              </a:rPr>
              <a:t>2</a:t>
            </a:r>
            <a:r>
              <a:rPr lang="en-US" altLang="ko-KR" sz="3200" b="0" dirty="0">
                <a:latin typeface="+mn-lt"/>
              </a:rPr>
              <a:t>, </a:t>
            </a:r>
            <a:r>
              <a:rPr lang="en-US" altLang="ko-KR" sz="3200" b="0" dirty="0" err="1">
                <a:latin typeface="+mn-lt"/>
              </a:rPr>
              <a:t>Youngki</a:t>
            </a:r>
            <a:r>
              <a:rPr lang="en-US" altLang="ko-KR" sz="3200" b="0" dirty="0">
                <a:latin typeface="+mn-lt"/>
              </a:rPr>
              <a:t> Lee</a:t>
            </a:r>
            <a:r>
              <a:rPr lang="en-US" altLang="ko-KR" sz="3200" b="0" baseline="30000" dirty="0">
                <a:latin typeface="+mn-lt"/>
              </a:rPr>
              <a:t>1</a:t>
            </a:r>
            <a:endParaRPr lang="en-US" altLang="ko-KR" sz="3200" b="0" dirty="0">
              <a:latin typeface="+mn-lt"/>
            </a:endParaRPr>
          </a:p>
          <a:p>
            <a:r>
              <a:rPr lang="en-US" altLang="ko-KR" b="0" baseline="30000" dirty="0">
                <a:latin typeface="+mn-lt"/>
              </a:rPr>
              <a:t>1</a:t>
            </a:r>
            <a:r>
              <a:rPr lang="en-US" altLang="ko-KR" b="0" dirty="0">
                <a:latin typeface="+mn-lt"/>
              </a:rPr>
              <a:t>Seoul National University, </a:t>
            </a:r>
            <a:r>
              <a:rPr lang="en-US" altLang="ko-KR" b="0" baseline="30000" dirty="0">
                <a:solidFill>
                  <a:prstClr val="black"/>
                </a:solidFill>
                <a:latin typeface="Calibri"/>
              </a:rPr>
              <a:t>2</a:t>
            </a:r>
            <a:r>
              <a:rPr lang="en-US" altLang="ko-KR" b="0" dirty="0">
                <a:latin typeface="+mn-lt"/>
              </a:rPr>
              <a:t>Samsung Research Korea</a:t>
            </a:r>
          </a:p>
          <a:p>
            <a:r>
              <a:rPr lang="en-US" altLang="ko-KR" b="0" dirty="0">
                <a:latin typeface="+mn-lt"/>
              </a:rPr>
              <a:t>ACM </a:t>
            </a:r>
            <a:r>
              <a:rPr lang="en-US" altLang="ko-KR" b="0" dirty="0" err="1">
                <a:latin typeface="+mn-lt"/>
              </a:rPr>
              <a:t>MobiCom</a:t>
            </a:r>
            <a:r>
              <a:rPr lang="en-US" altLang="ko-KR" b="0" dirty="0">
                <a:latin typeface="+mn-lt"/>
              </a:rPr>
              <a:t> 2020</a:t>
            </a:r>
          </a:p>
          <a:p>
            <a:endParaRPr lang="en-US" altLang="ko-KR" sz="1050" b="0" dirty="0">
              <a:latin typeface="+mn-lt"/>
            </a:endParaRPr>
          </a:p>
          <a:p>
            <a:r>
              <a:rPr lang="en-US" altLang="ko-KR" b="0" dirty="0">
                <a:latin typeface="+mn-lt"/>
              </a:rPr>
              <a:t> </a:t>
            </a:r>
          </a:p>
        </p:txBody>
      </p:sp>
      <p:pic>
        <p:nvPicPr>
          <p:cNvPr id="1026" name="Picture 2" descr="samsung logo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16" b="27594"/>
          <a:stretch/>
        </p:blipFill>
        <p:spPr bwMode="auto">
          <a:xfrm>
            <a:off x="6358047" y="5577986"/>
            <a:ext cx="2563599" cy="117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eoul national university logo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444" y="5601932"/>
            <a:ext cx="2257113" cy="112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639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B488B7-CAA3-734C-A031-786E91DF4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Observation for Improvements 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1BF560-B08D-2C4F-B56B-09A41F34D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Face feature distance for varying resolutions</a:t>
            </a:r>
            <a:endParaRPr kumimoji="1" lang="en-US" altLang="ko-KR" b="1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3DAEA1-122F-3748-9767-905F3C0D2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3F5A8D-C6E7-444D-B0CB-487C4A0711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809"/>
          <a:stretch/>
        </p:blipFill>
        <p:spPr>
          <a:xfrm>
            <a:off x="1640457" y="2189753"/>
            <a:ext cx="8911086" cy="300454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12E898D-7CFB-9240-A55A-808CAADCD705}"/>
              </a:ext>
            </a:extLst>
          </p:cNvPr>
          <p:cNvSpPr/>
          <p:nvPr/>
        </p:nvSpPr>
        <p:spPr>
          <a:xfrm>
            <a:off x="1640457" y="2232554"/>
            <a:ext cx="4341243" cy="35296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7DACC3-08EF-7F4D-B119-228687454408}"/>
              </a:ext>
            </a:extLst>
          </p:cNvPr>
          <p:cNvSpPr txBox="1"/>
          <p:nvPr/>
        </p:nvSpPr>
        <p:spPr>
          <a:xfrm>
            <a:off x="2444539" y="5238961"/>
            <a:ext cx="3445729" cy="492432"/>
          </a:xfrm>
          <a:prstGeom prst="rect">
            <a:avLst/>
          </a:prstGeom>
          <a:noFill/>
          <a:ln>
            <a:noFill/>
          </a:ln>
        </p:spPr>
        <p:txBody>
          <a:bodyPr wrap="square" lIns="91429" tIns="45715" rIns="91429" bIns="45715" rtlCol="0">
            <a:spAutoFit/>
          </a:bodyPr>
          <a:lstStyle/>
          <a:p>
            <a:pPr algn="ctr"/>
            <a:r>
              <a:rPr lang="en-US" altLang="ko-KR" sz="2600" b="1" dirty="0"/>
              <a:t>Same identity pair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7DACC3-08EF-7F4D-B119-228687454408}"/>
              </a:ext>
            </a:extLst>
          </p:cNvPr>
          <p:cNvSpPr txBox="1"/>
          <p:nvPr/>
        </p:nvSpPr>
        <p:spPr>
          <a:xfrm>
            <a:off x="6990950" y="5238961"/>
            <a:ext cx="3445729" cy="492432"/>
          </a:xfrm>
          <a:prstGeom prst="rect">
            <a:avLst/>
          </a:prstGeom>
          <a:noFill/>
          <a:ln>
            <a:noFill/>
          </a:ln>
        </p:spPr>
        <p:txBody>
          <a:bodyPr wrap="square" lIns="91429" tIns="45715" rIns="91429" bIns="45715" rtlCol="0">
            <a:spAutoFit/>
          </a:bodyPr>
          <a:lstStyle/>
          <a:p>
            <a:pPr algn="ctr"/>
            <a:r>
              <a:rPr lang="en-US" altLang="ko-KR" sz="2600" b="1" dirty="0"/>
              <a:t>Different identity pair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93C7F8-968F-4840-BDF9-50014D005B0A}"/>
              </a:ext>
            </a:extLst>
          </p:cNvPr>
          <p:cNvSpPr/>
          <p:nvPr/>
        </p:nvSpPr>
        <p:spPr>
          <a:xfrm>
            <a:off x="0" y="5979886"/>
            <a:ext cx="12192000" cy="8781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 resolution is low, </a:t>
            </a:r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True Positive</a:t>
            </a:r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drops significantly</a:t>
            </a:r>
            <a:endParaRPr lang="en-US" altLang="ko-KR" sz="32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31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8343A5-5EB7-F042-BD4D-2BC3C253B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Identity-Specific Fine Tuning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F9C8B7-719A-6044-AD75-A787047FE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ym typeface="Wingdings" panose="05000000000000000000" pitchFamily="2" charset="2"/>
              </a:rPr>
              <a:t>Observation: we know who we are looking for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E862B4-EC53-B64B-94EF-B6D132FF2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1A1648-5AF2-E541-9F0A-C2318117BB0F}"/>
              </a:ext>
            </a:extLst>
          </p:cNvPr>
          <p:cNvSpPr txBox="1"/>
          <p:nvPr/>
        </p:nvSpPr>
        <p:spPr>
          <a:xfrm>
            <a:off x="188668" y="3925014"/>
            <a:ext cx="2165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/>
              <a:t>Reference  photos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240C330-ACFD-6E40-AA20-574A86661807}"/>
              </a:ext>
            </a:extLst>
          </p:cNvPr>
          <p:cNvGrpSpPr/>
          <p:nvPr/>
        </p:nvGrpSpPr>
        <p:grpSpPr>
          <a:xfrm>
            <a:off x="9972722" y="2749818"/>
            <a:ext cx="1022077" cy="1125248"/>
            <a:chOff x="6407072" y="5267465"/>
            <a:chExt cx="1022077" cy="112524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D56B2D4-461F-B344-A174-A4624FDC0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7072" y="5267465"/>
              <a:ext cx="867998" cy="90441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3D4194A-F923-5845-B442-B55A5D416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29699" y="5382371"/>
              <a:ext cx="899450" cy="896692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E4BB80C-5E98-A74E-AE81-18697D0CC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 radius="2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623854" y="5500827"/>
              <a:ext cx="805295" cy="891886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73104F9-07FF-E941-B47B-B6CF278276C2}"/>
              </a:ext>
            </a:extLst>
          </p:cNvPr>
          <p:cNvGrpSpPr/>
          <p:nvPr/>
        </p:nvGrpSpPr>
        <p:grpSpPr>
          <a:xfrm>
            <a:off x="2517365" y="2726694"/>
            <a:ext cx="1078587" cy="1116378"/>
            <a:chOff x="6381110" y="5244969"/>
            <a:chExt cx="1078587" cy="111637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DC58ECD-3F85-1D4C-9D78-C75C1BB45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Blur radius="8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81110" y="5244969"/>
              <a:ext cx="867998" cy="90441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4B838B7-EC15-EE4C-AC80-E71CF0AE9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Blur radius="8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29699" y="5382371"/>
              <a:ext cx="899450" cy="896692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777F2BB-BA1F-BD45-ACA7-DFD44D6A1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6654402" y="5469461"/>
              <a:ext cx="805295" cy="891886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1297AA6-6A65-CB46-AFD3-8D98704BAE1F}"/>
              </a:ext>
            </a:extLst>
          </p:cNvPr>
          <p:cNvSpPr txBox="1"/>
          <p:nvPr/>
        </p:nvSpPr>
        <p:spPr>
          <a:xfrm>
            <a:off x="1896811" y="3916118"/>
            <a:ext cx="2381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/>
              <a:t>Downsampled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06BA9C-C084-354C-91CE-E33FC950AFC7}"/>
              </a:ext>
            </a:extLst>
          </p:cNvPr>
          <p:cNvSpPr txBox="1"/>
          <p:nvPr/>
        </p:nvSpPr>
        <p:spPr>
          <a:xfrm>
            <a:off x="6650345" y="4383442"/>
            <a:ext cx="2554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/>
              <a:t>Update weights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CACEBA-71A4-5741-84F0-949C89F825EF}"/>
              </a:ext>
            </a:extLst>
          </p:cNvPr>
          <p:cNvSpPr txBox="1"/>
          <p:nvPr/>
        </p:nvSpPr>
        <p:spPr>
          <a:xfrm>
            <a:off x="9401153" y="3978186"/>
            <a:ext cx="2381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/>
              <a:t>Reconstructed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EE6ED6A-C65F-2F48-848B-85CD6BCE4B93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595952" y="3397129"/>
            <a:ext cx="635343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9FBA221-6E31-5D45-B17B-163175CA4EED}"/>
              </a:ext>
            </a:extLst>
          </p:cNvPr>
          <p:cNvCxnSpPr>
            <a:cxnSpLocks/>
            <a:stCxn id="28" idx="0"/>
            <a:endCxn id="33" idx="2"/>
          </p:cNvCxnSpPr>
          <p:nvPr/>
        </p:nvCxnSpPr>
        <p:spPr>
          <a:xfrm flipV="1">
            <a:off x="6749927" y="4385159"/>
            <a:ext cx="0" cy="46788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5450BB64-EA7A-E04F-B824-EC4CB7ACB5C2}"/>
              </a:ext>
            </a:extLst>
          </p:cNvPr>
          <p:cNvCxnSpPr>
            <a:cxnSpLocks/>
            <a:stCxn id="17" idx="2"/>
            <a:endCxn id="28" idx="3"/>
          </p:cNvCxnSpPr>
          <p:nvPr/>
        </p:nvCxnSpPr>
        <p:spPr>
          <a:xfrm rot="5400000">
            <a:off x="9044070" y="3566576"/>
            <a:ext cx="674806" cy="2421356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>
            <a:off x="635620" y="2663556"/>
            <a:ext cx="1233591" cy="1189613"/>
            <a:chOff x="508026" y="3235056"/>
            <a:chExt cx="1233591" cy="118961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BD8B8EC-E106-2A40-8C39-7EC181BD7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8026" y="3235056"/>
              <a:ext cx="932860" cy="97200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97A1682-0816-A844-9EDA-DA715FE87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772" y="3310617"/>
              <a:ext cx="932400" cy="92954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6FDBA4C-71F2-F249-AF53-EC8A8A491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09217" y="3392011"/>
              <a:ext cx="932400" cy="1032658"/>
            </a:xfrm>
            <a:prstGeom prst="rect">
              <a:avLst/>
            </a:prstGeom>
          </p:spPr>
        </p:pic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9194767-E501-934E-80A9-CAA8B5759B7A}"/>
              </a:ext>
            </a:extLst>
          </p:cNvPr>
          <p:cNvCxnSpPr>
            <a:cxnSpLocks/>
          </p:cNvCxnSpPr>
          <p:nvPr/>
        </p:nvCxnSpPr>
        <p:spPr>
          <a:xfrm flipV="1">
            <a:off x="1923643" y="3376930"/>
            <a:ext cx="516900" cy="26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E0D553EA-D2C1-D34D-885F-280B40F56F5F}"/>
              </a:ext>
            </a:extLst>
          </p:cNvPr>
          <p:cNvCxnSpPr>
            <a:cxnSpLocks/>
            <a:stCxn id="6" idx="2"/>
            <a:endCxn id="28" idx="1"/>
          </p:cNvCxnSpPr>
          <p:nvPr/>
        </p:nvCxnSpPr>
        <p:spPr>
          <a:xfrm rot="16200000" flipH="1">
            <a:off x="3120902" y="2906501"/>
            <a:ext cx="358646" cy="4057665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DF27D39-AAB8-804F-96AD-888DE5506BF6}"/>
              </a:ext>
            </a:extLst>
          </p:cNvPr>
          <p:cNvSpPr txBox="1"/>
          <p:nvPr/>
        </p:nvSpPr>
        <p:spPr>
          <a:xfrm>
            <a:off x="5380446" y="2299434"/>
            <a:ext cx="2879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dirty="0"/>
              <a:t>Pre-trained ICN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56936F-F9DA-2A4F-BD21-22D3C8FC9AAD}"/>
              </a:ext>
            </a:extLst>
          </p:cNvPr>
          <p:cNvSpPr txBox="1"/>
          <p:nvPr/>
        </p:nvSpPr>
        <p:spPr>
          <a:xfrm>
            <a:off x="5329058" y="4853047"/>
            <a:ext cx="2841737" cy="52322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dirty="0"/>
              <a:t>ICN training loss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95091" y="2796735"/>
            <a:ext cx="4909672" cy="1588424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EE6ED6A-C65F-2F48-848B-85CD6BCE4B93}"/>
              </a:ext>
            </a:extLst>
          </p:cNvPr>
          <p:cNvCxnSpPr>
            <a:cxnSpLocks/>
          </p:cNvCxnSpPr>
          <p:nvPr/>
        </p:nvCxnSpPr>
        <p:spPr>
          <a:xfrm>
            <a:off x="9284671" y="3397129"/>
            <a:ext cx="635343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593C7F8-968F-4840-BDF9-50014D005B0A}"/>
              </a:ext>
            </a:extLst>
          </p:cNvPr>
          <p:cNvSpPr/>
          <p:nvPr/>
        </p:nvSpPr>
        <p:spPr>
          <a:xfrm>
            <a:off x="0" y="5979886"/>
            <a:ext cx="12192000" cy="8781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Utilize </a:t>
            </a:r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reference photos</a:t>
            </a:r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overfit </a:t>
            </a:r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towards the target</a:t>
            </a:r>
          </a:p>
        </p:txBody>
      </p:sp>
    </p:spTree>
    <p:extLst>
      <p:ext uri="{BB962C8B-B14F-4D97-AF65-F5344CB8AC3E}">
        <p14:creationId xmlns:p14="http://schemas.microsoft.com/office/powerpoint/2010/main" val="337403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6" grpId="0"/>
      <p:bldP spid="17" grpId="0"/>
      <p:bldP spid="27" grpId="0"/>
      <p:bldP spid="28" grpId="0" animBg="1"/>
      <p:bldP spid="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826" y="1464805"/>
            <a:ext cx="8720882" cy="41892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F24FDE-E092-0941-BCEB-8E9A97239B07}"/>
              </a:ext>
            </a:extLst>
          </p:cNvPr>
          <p:cNvSpPr txBox="1"/>
          <p:nvPr/>
        </p:nvSpPr>
        <p:spPr>
          <a:xfrm>
            <a:off x="1564197" y="5810263"/>
            <a:ext cx="8924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ym typeface="Wingdings" panose="05000000000000000000" pitchFamily="2" charset="2"/>
              </a:rPr>
              <a:t>[1] J. Deng </a:t>
            </a:r>
            <a:r>
              <a:rPr lang="en-US" altLang="ko-KR" sz="1600" i="1" dirty="0">
                <a:sym typeface="Wingdings" panose="05000000000000000000" pitchFamily="2" charset="2"/>
              </a:rPr>
              <a:t>et al.</a:t>
            </a:r>
            <a:r>
              <a:rPr lang="en-US" altLang="ko-KR" sz="1600" dirty="0">
                <a:sym typeface="Wingdings" panose="05000000000000000000" pitchFamily="2" charset="2"/>
              </a:rPr>
              <a:t>, “RetinaFace: Single-stage Dense Face </a:t>
            </a:r>
            <a:r>
              <a:rPr lang="en-US" altLang="ko-KR" sz="1600" dirty="0" err="1">
                <a:sym typeface="Wingdings" panose="05000000000000000000" pitchFamily="2" charset="2"/>
              </a:rPr>
              <a:t>Localisation</a:t>
            </a:r>
            <a:r>
              <a:rPr lang="en-US" altLang="ko-KR" sz="1600" dirty="0">
                <a:sym typeface="Wingdings" panose="05000000000000000000" pitchFamily="2" charset="2"/>
              </a:rPr>
              <a:t> in the wild,” arXiv 2019.</a:t>
            </a:r>
            <a:endParaRPr kumimoji="1" lang="en-US" altLang="ko-KR" sz="1600" dirty="0"/>
          </a:p>
          <a:p>
            <a:r>
              <a:rPr kumimoji="1" lang="en-US" altLang="ko-KR" sz="1600" dirty="0"/>
              <a:t>[2] J. Deng </a:t>
            </a:r>
            <a:r>
              <a:rPr lang="en-US" altLang="ko-KR" sz="1600" i="1" dirty="0">
                <a:sym typeface="Wingdings" panose="05000000000000000000" pitchFamily="2" charset="2"/>
              </a:rPr>
              <a:t>et al.</a:t>
            </a:r>
            <a:r>
              <a:rPr lang="en-US" altLang="ko-KR" sz="1600" dirty="0">
                <a:sym typeface="Wingdings" panose="05000000000000000000" pitchFamily="2" charset="2"/>
              </a:rPr>
              <a:t>, “ArcFace: Additive Angular Margin Loss for Deep Face Recognition,” CVPR 2019.</a:t>
            </a:r>
            <a:endParaRPr kumimoji="1" lang="en-US" altLang="ko-KR" sz="16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593C7F8-968F-4840-BDF9-50014D005B0A}"/>
              </a:ext>
            </a:extLst>
          </p:cNvPr>
          <p:cNvSpPr/>
          <p:nvPr/>
        </p:nvSpPr>
        <p:spPr>
          <a:xfrm>
            <a:off x="0" y="5643271"/>
            <a:ext cx="12192000" cy="1214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Sequential on-device execution takes </a:t>
            </a:r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14 seconds</a:t>
            </a:r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process a </a:t>
            </a:r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scene with 30 faces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84F76AA-2B88-214D-AB0E-AB8BA2DD2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Challenge #2: Computational Complexity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E475B3-A1C7-2542-A967-797F82E5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D207C-8455-EE4A-9CE7-D00F541A0B8D}"/>
              </a:ext>
            </a:extLst>
          </p:cNvPr>
          <p:cNvSpPr txBox="1"/>
          <p:nvPr/>
        </p:nvSpPr>
        <p:spPr>
          <a:xfrm>
            <a:off x="996927" y="1169030"/>
            <a:ext cx="2378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dirty="0">
                <a:solidFill>
                  <a:srgbClr val="FF0000"/>
                </a:solidFill>
              </a:rPr>
              <a:t>648 ms</a:t>
            </a:r>
            <a:r>
              <a:rPr kumimoji="1" lang="ko-KR" altLang="en-US" sz="2000" b="1" dirty="0">
                <a:solidFill>
                  <a:srgbClr val="FF0000"/>
                </a:solidFill>
              </a:rPr>
              <a:t> </a:t>
            </a:r>
            <a:br>
              <a:rPr kumimoji="1" lang="en-US" altLang="ko-KR" sz="2000" b="1" dirty="0">
                <a:solidFill>
                  <a:srgbClr val="FF0000"/>
                </a:solidFill>
              </a:rPr>
            </a:br>
            <a:r>
              <a:rPr kumimoji="1" lang="en-US" altLang="ko-KR" sz="2000" b="1" dirty="0">
                <a:solidFill>
                  <a:srgbClr val="FF0000"/>
                </a:solidFill>
              </a:rPr>
              <a:t>per 1080p frame [1]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BD3BFE-7FCF-C941-AC61-70E4A5703C3A}"/>
              </a:ext>
            </a:extLst>
          </p:cNvPr>
          <p:cNvSpPr txBox="1"/>
          <p:nvPr/>
        </p:nvSpPr>
        <p:spPr>
          <a:xfrm>
            <a:off x="3651807" y="1169030"/>
            <a:ext cx="2162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dirty="0">
                <a:solidFill>
                  <a:srgbClr val="FF0000"/>
                </a:solidFill>
              </a:rPr>
              <a:t>166 ms</a:t>
            </a:r>
            <a:br>
              <a:rPr kumimoji="1" lang="en-US" altLang="ko-KR" sz="2000" b="1" dirty="0">
                <a:solidFill>
                  <a:srgbClr val="FF0000"/>
                </a:solidFill>
              </a:rPr>
            </a:br>
            <a:r>
              <a:rPr kumimoji="1" lang="en-US" altLang="ko-KR" sz="2000" b="1" dirty="0">
                <a:solidFill>
                  <a:srgbClr val="FF0000"/>
                </a:solidFill>
              </a:rPr>
              <a:t>per 14x14 face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55995E-F3E1-BA4E-B32C-AA186451BB97}"/>
              </a:ext>
            </a:extLst>
          </p:cNvPr>
          <p:cNvSpPr txBox="1"/>
          <p:nvPr/>
        </p:nvSpPr>
        <p:spPr>
          <a:xfrm>
            <a:off x="5665348" y="1169030"/>
            <a:ext cx="2277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dirty="0">
                <a:solidFill>
                  <a:srgbClr val="FF0000"/>
                </a:solidFill>
              </a:rPr>
              <a:t>287 ms </a:t>
            </a:r>
            <a:br>
              <a:rPr kumimoji="1" lang="en-US" altLang="ko-KR" sz="2000" b="1" dirty="0">
                <a:solidFill>
                  <a:srgbClr val="FF0000"/>
                </a:solidFill>
              </a:rPr>
            </a:br>
            <a:r>
              <a:rPr kumimoji="1" lang="en-US" altLang="ko-KR" sz="2000" b="1" dirty="0">
                <a:solidFill>
                  <a:srgbClr val="FF0000"/>
                </a:solidFill>
              </a:rPr>
              <a:t>per 112x112 face [2]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DF14A5-C6E4-8A47-96B1-8A74AA394BA7}"/>
              </a:ext>
            </a:extLst>
          </p:cNvPr>
          <p:cNvSpPr txBox="1"/>
          <p:nvPr/>
        </p:nvSpPr>
        <p:spPr>
          <a:xfrm>
            <a:off x="2402329" y="5250830"/>
            <a:ext cx="7527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* measured on LG V50 (Qualcomm Adreno 640 GPU) with TensorFlow-Lite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1DFB233-82E0-0347-B00C-F3F026717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344" y="2432441"/>
            <a:ext cx="3415462" cy="2383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573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1.48148E-6 L -0.14909 0.00509 " pathEditMode="relative" rAng="0" ptsTypes="AA">
                                      <p:cBhvr>
                                        <p:cTn id="6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61" y="2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800" fill="hold"/>
                                        <p:tgtEl>
                                          <p:spTgt spid="1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 animBg="1"/>
      <p:bldP spid="6" grpId="0"/>
      <p:bldP spid="7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6C125-FBD5-8841-B59E-BBF4CAEE7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Content-Adaptive Parallel Execution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DF6DDA-45B9-E341-85D1-CC6CD5BC0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652E70-257A-4749-A9DF-BD66713579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751" y="2275605"/>
            <a:ext cx="5946346" cy="373540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A7A7DD-BF40-D748-A420-D9AFBA52726E}"/>
              </a:ext>
            </a:extLst>
          </p:cNvPr>
          <p:cNvSpPr/>
          <p:nvPr/>
        </p:nvSpPr>
        <p:spPr>
          <a:xfrm>
            <a:off x="4322428" y="2275605"/>
            <a:ext cx="2051635" cy="3735403"/>
          </a:xfrm>
          <a:prstGeom prst="rect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1" name="Picture 2" descr="C:\Users\johnyi\Desktop\front.jpg">
            <a:extLst>
              <a:ext uri="{FF2B5EF4-FFF2-40B4-BE49-F238E27FC236}">
                <a16:creationId xmlns:a16="http://schemas.microsoft.com/office/drawing/2014/main" id="{9387B00B-F33E-974A-B487-C3104CE8E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1" r="10941" b="3835"/>
          <a:stretch/>
        </p:blipFill>
        <p:spPr bwMode="auto">
          <a:xfrm>
            <a:off x="6708814" y="2428651"/>
            <a:ext cx="1096490" cy="99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johnyi\Desktop\profile.jpg">
            <a:extLst>
              <a:ext uri="{FF2B5EF4-FFF2-40B4-BE49-F238E27FC236}">
                <a16:creationId xmlns:a16="http://schemas.microsoft.com/office/drawing/2014/main" id="{19857F8E-F180-2F49-939D-7665719E69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1" r="8880" b="6125"/>
          <a:stretch/>
        </p:blipFill>
        <p:spPr bwMode="auto">
          <a:xfrm>
            <a:off x="6708814" y="3649790"/>
            <a:ext cx="1096490" cy="99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39CCBDB-82A5-6E4C-9542-32151E3B29C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8814" y="4857843"/>
            <a:ext cx="1072360" cy="98349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77DACC3-08EF-7F4D-B119-228687454408}"/>
              </a:ext>
            </a:extLst>
          </p:cNvPr>
          <p:cNvSpPr txBox="1"/>
          <p:nvPr/>
        </p:nvSpPr>
        <p:spPr>
          <a:xfrm>
            <a:off x="365583" y="6011008"/>
            <a:ext cx="10724783" cy="523210"/>
          </a:xfrm>
          <a:prstGeom prst="rect">
            <a:avLst/>
          </a:prstGeom>
          <a:noFill/>
          <a:ln>
            <a:noFill/>
          </a:ln>
        </p:spPr>
        <p:txBody>
          <a:bodyPr wrap="square" lIns="91429" tIns="45715" rIns="91429" bIns="45715" rtlCol="0">
            <a:spAutoFit/>
          </a:bodyPr>
          <a:lstStyle/>
          <a:p>
            <a:r>
              <a:rPr kumimoji="1" lang="en-US" altLang="ko-KR" sz="2800" b="1" dirty="0">
                <a:solidFill>
                  <a:srgbClr val="FF0000"/>
                </a:solidFill>
              </a:rPr>
              <a:t>Spatial Pipelining</a:t>
            </a:r>
            <a:r>
              <a:rPr kumimoji="1" lang="en-US" altLang="ko-KR" sz="2800" b="1" dirty="0"/>
              <a:t> processes regions in parallel over mobile and cloud </a:t>
            </a:r>
            <a:endParaRPr kumimoji="1" lang="en-US" altLang="ko-KR" sz="2400" b="1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7DACC3-08EF-7F4D-B119-228687454408}"/>
              </a:ext>
            </a:extLst>
          </p:cNvPr>
          <p:cNvSpPr txBox="1"/>
          <p:nvPr/>
        </p:nvSpPr>
        <p:spPr>
          <a:xfrm>
            <a:off x="365583" y="1221897"/>
            <a:ext cx="8003232" cy="954097"/>
          </a:xfrm>
          <a:prstGeom prst="rect">
            <a:avLst/>
          </a:prstGeom>
          <a:noFill/>
          <a:ln>
            <a:noFill/>
          </a:ln>
        </p:spPr>
        <p:txBody>
          <a:bodyPr wrap="square" lIns="91429" tIns="45715" rIns="91429" bIns="45715" rtlCol="0">
            <a:spAutoFit/>
          </a:bodyPr>
          <a:lstStyle/>
          <a:p>
            <a:r>
              <a:rPr kumimoji="1" lang="en-US" altLang="ko-KR" sz="2800" b="1" dirty="0">
                <a:solidFill>
                  <a:srgbClr val="FF0000"/>
                </a:solidFill>
              </a:rPr>
              <a:t>Edge-Based Background Filtering</a:t>
            </a:r>
            <a:br>
              <a:rPr kumimoji="1" lang="en-US" altLang="ko-KR" sz="2800" b="1" dirty="0">
                <a:solidFill>
                  <a:srgbClr val="FF0000"/>
                </a:solidFill>
              </a:rPr>
            </a:br>
            <a:r>
              <a:rPr kumimoji="1" lang="en-US" altLang="ko-KR" sz="2800" b="1" dirty="0"/>
              <a:t>removes background regions from processing</a:t>
            </a:r>
            <a:endParaRPr kumimoji="1" lang="en-US" altLang="ko-KR" sz="2400" b="1" dirty="0"/>
          </a:p>
        </p:txBody>
      </p:sp>
      <p:sp>
        <p:nvSpPr>
          <p:cNvPr id="33" name="타원 32"/>
          <p:cNvSpPr/>
          <p:nvPr/>
        </p:nvSpPr>
        <p:spPr>
          <a:xfrm>
            <a:off x="606220" y="3113218"/>
            <a:ext cx="3657600" cy="863600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/>
          <p:cNvCxnSpPr>
            <a:cxnSpLocks/>
          </p:cNvCxnSpPr>
          <p:nvPr/>
        </p:nvCxnSpPr>
        <p:spPr>
          <a:xfrm flipH="1">
            <a:off x="434901" y="4758534"/>
            <a:ext cx="3876097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cxnSpLocks/>
          </p:cNvCxnSpPr>
          <p:nvPr/>
        </p:nvCxnSpPr>
        <p:spPr>
          <a:xfrm flipH="1">
            <a:off x="434901" y="3517549"/>
            <a:ext cx="3876097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>
            <a:cxnSpLocks/>
          </p:cNvCxnSpPr>
          <p:nvPr/>
        </p:nvCxnSpPr>
        <p:spPr>
          <a:xfrm flipH="1">
            <a:off x="1777104" y="2275605"/>
            <a:ext cx="13790" cy="3735403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cxnSpLocks/>
          </p:cNvCxnSpPr>
          <p:nvPr/>
        </p:nvCxnSpPr>
        <p:spPr>
          <a:xfrm flipH="1">
            <a:off x="3073124" y="2275605"/>
            <a:ext cx="13790" cy="3735403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77DACC3-08EF-7F4D-B119-228687454408}"/>
              </a:ext>
            </a:extLst>
          </p:cNvPr>
          <p:cNvSpPr txBox="1"/>
          <p:nvPr/>
        </p:nvSpPr>
        <p:spPr>
          <a:xfrm>
            <a:off x="8467585" y="3261220"/>
            <a:ext cx="3119250" cy="1815872"/>
          </a:xfrm>
          <a:prstGeom prst="rect">
            <a:avLst/>
          </a:prstGeom>
          <a:noFill/>
          <a:ln>
            <a:noFill/>
          </a:ln>
        </p:spPr>
        <p:txBody>
          <a:bodyPr wrap="square" lIns="91429" tIns="45715" rIns="91429" bIns="45715" rtlCol="0">
            <a:spAutoFit/>
          </a:bodyPr>
          <a:lstStyle/>
          <a:p>
            <a:pPr algn="ctr"/>
            <a:r>
              <a:rPr kumimoji="1" lang="en-US" altLang="ko-KR" sz="2800" b="1" dirty="0">
                <a:solidFill>
                  <a:srgbClr val="FF0000"/>
                </a:solidFill>
              </a:rPr>
              <a:t>Variation-Adaptive</a:t>
            </a:r>
            <a:br>
              <a:rPr kumimoji="1" lang="en-US" altLang="ko-KR" sz="2800" b="1" dirty="0">
                <a:solidFill>
                  <a:srgbClr val="FF0000"/>
                </a:solidFill>
              </a:rPr>
            </a:br>
            <a:r>
              <a:rPr kumimoji="1" lang="en-US" altLang="ko-KR" sz="2800" b="1" dirty="0">
                <a:solidFill>
                  <a:srgbClr val="FF0000"/>
                </a:solidFill>
              </a:rPr>
              <a:t>Face Recognition</a:t>
            </a:r>
          </a:p>
          <a:p>
            <a:pPr algn="ctr"/>
            <a:r>
              <a:rPr kumimoji="1" lang="en-US" altLang="ko-KR" sz="2800" b="1" dirty="0"/>
              <a:t>selects pipeline </a:t>
            </a:r>
            <a:br>
              <a:rPr kumimoji="1" lang="en-US" altLang="ko-KR" sz="2800" b="1" dirty="0"/>
            </a:br>
            <a:r>
              <a:rPr kumimoji="1" lang="en-US" altLang="ko-KR" sz="2800" b="1" dirty="0"/>
              <a:t>based on difficulty</a:t>
            </a:r>
            <a:endParaRPr kumimoji="1" lang="en-US" altLang="ko-KR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88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8" grpId="0"/>
      <p:bldP spid="31" grpId="0"/>
      <p:bldP spid="33" grpId="0" animBg="1"/>
      <p:bldP spid="5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C:\Users\johnyi\Desktop\front.jpg">
            <a:extLst>
              <a:ext uri="{FF2B5EF4-FFF2-40B4-BE49-F238E27FC236}">
                <a16:creationId xmlns:a16="http://schemas.microsoft.com/office/drawing/2014/main" id="{9387B00B-F33E-974A-B487-C3104CE8E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1" r="10941" b="3835"/>
          <a:stretch/>
        </p:blipFill>
        <p:spPr bwMode="auto">
          <a:xfrm>
            <a:off x="6708814" y="2428651"/>
            <a:ext cx="1096490" cy="99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johnyi\Desktop\profile.jpg">
            <a:extLst>
              <a:ext uri="{FF2B5EF4-FFF2-40B4-BE49-F238E27FC236}">
                <a16:creationId xmlns:a16="http://schemas.microsoft.com/office/drawing/2014/main" id="{19857F8E-F180-2F49-939D-7665719E69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1" r="8880" b="6125"/>
          <a:stretch/>
        </p:blipFill>
        <p:spPr bwMode="auto">
          <a:xfrm>
            <a:off x="6708814" y="3649790"/>
            <a:ext cx="1096490" cy="99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39CCBDB-82A5-6E4C-9542-32151E3B29C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8814" y="4857843"/>
            <a:ext cx="1072360" cy="98349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477DACC3-08EF-7F4D-B119-228687454408}"/>
              </a:ext>
            </a:extLst>
          </p:cNvPr>
          <p:cNvSpPr txBox="1"/>
          <p:nvPr/>
        </p:nvSpPr>
        <p:spPr>
          <a:xfrm>
            <a:off x="8467585" y="3261220"/>
            <a:ext cx="3119250" cy="1815872"/>
          </a:xfrm>
          <a:prstGeom prst="rect">
            <a:avLst/>
          </a:prstGeom>
          <a:noFill/>
          <a:ln>
            <a:noFill/>
          </a:ln>
        </p:spPr>
        <p:txBody>
          <a:bodyPr wrap="square" lIns="91429" tIns="45715" rIns="91429" bIns="45715" rtlCol="0">
            <a:spAutoFit/>
          </a:bodyPr>
          <a:lstStyle/>
          <a:p>
            <a:pPr algn="ctr"/>
            <a:r>
              <a:rPr kumimoji="1" lang="en-US" altLang="ko-KR" sz="2800" b="1" dirty="0">
                <a:solidFill>
                  <a:srgbClr val="FF0000"/>
                </a:solidFill>
              </a:rPr>
              <a:t>Variation-Adaptive</a:t>
            </a:r>
            <a:br>
              <a:rPr kumimoji="1" lang="en-US" altLang="ko-KR" sz="2800" b="1" dirty="0">
                <a:solidFill>
                  <a:srgbClr val="FF0000"/>
                </a:solidFill>
              </a:rPr>
            </a:br>
            <a:r>
              <a:rPr kumimoji="1" lang="en-US" altLang="ko-KR" sz="2800" b="1" dirty="0">
                <a:solidFill>
                  <a:srgbClr val="FF0000"/>
                </a:solidFill>
              </a:rPr>
              <a:t>Face Recognition</a:t>
            </a:r>
          </a:p>
          <a:p>
            <a:pPr algn="ctr"/>
            <a:r>
              <a:rPr kumimoji="1" lang="en-US" altLang="ko-KR" sz="2800" b="1" dirty="0"/>
              <a:t>selects pipeline </a:t>
            </a:r>
            <a:br>
              <a:rPr kumimoji="1" lang="en-US" altLang="ko-KR" sz="2800" b="1" dirty="0"/>
            </a:br>
            <a:r>
              <a:rPr kumimoji="1" lang="en-US" altLang="ko-KR" sz="2800" b="1" dirty="0"/>
              <a:t>based on difficulty</a:t>
            </a:r>
            <a:endParaRPr kumimoji="1" lang="en-US" altLang="ko-KR" sz="2800" b="1" dirty="0">
              <a:solidFill>
                <a:srgbClr val="FF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24D6F77-6682-6046-AC02-B91306F7FB88}"/>
              </a:ext>
            </a:extLst>
          </p:cNvPr>
          <p:cNvSpPr/>
          <p:nvPr/>
        </p:nvSpPr>
        <p:spPr>
          <a:xfrm>
            <a:off x="6561221" y="2275605"/>
            <a:ext cx="5181600" cy="37354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546C125-FBD5-8841-B59E-BBF4CAEE7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Content-Adaptive Parallel Execution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DF6DDA-45B9-E341-85D1-CC6CD5BC0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652E70-257A-4749-A9DF-BD667135795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751" y="2275605"/>
            <a:ext cx="5946346" cy="373540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A7A7DD-BF40-D748-A420-D9AFBA52726E}"/>
              </a:ext>
            </a:extLst>
          </p:cNvPr>
          <p:cNvSpPr/>
          <p:nvPr/>
        </p:nvSpPr>
        <p:spPr>
          <a:xfrm>
            <a:off x="4322428" y="2275605"/>
            <a:ext cx="2051635" cy="3735403"/>
          </a:xfrm>
          <a:prstGeom prst="rect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7DACC3-08EF-7F4D-B119-228687454408}"/>
              </a:ext>
            </a:extLst>
          </p:cNvPr>
          <p:cNvSpPr txBox="1"/>
          <p:nvPr/>
        </p:nvSpPr>
        <p:spPr>
          <a:xfrm>
            <a:off x="365583" y="6011008"/>
            <a:ext cx="10724783" cy="523210"/>
          </a:xfrm>
          <a:prstGeom prst="rect">
            <a:avLst/>
          </a:prstGeom>
          <a:noFill/>
          <a:ln>
            <a:noFill/>
          </a:ln>
        </p:spPr>
        <p:txBody>
          <a:bodyPr wrap="square" lIns="91429" tIns="45715" rIns="91429" bIns="45715" rtlCol="0">
            <a:spAutoFit/>
          </a:bodyPr>
          <a:lstStyle/>
          <a:p>
            <a:r>
              <a:rPr kumimoji="1" lang="en-US" altLang="ko-KR" sz="2800" b="1" dirty="0">
                <a:solidFill>
                  <a:srgbClr val="FF0000"/>
                </a:solidFill>
              </a:rPr>
              <a:t>Spatial Pipelining</a:t>
            </a:r>
            <a:r>
              <a:rPr kumimoji="1" lang="en-US" altLang="ko-KR" sz="2800" b="1" dirty="0"/>
              <a:t> processes regions in parallel over mobile and cloud </a:t>
            </a:r>
            <a:endParaRPr kumimoji="1" lang="en-US" altLang="ko-KR" sz="2400" b="1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7DACC3-08EF-7F4D-B119-228687454408}"/>
              </a:ext>
            </a:extLst>
          </p:cNvPr>
          <p:cNvSpPr txBox="1"/>
          <p:nvPr/>
        </p:nvSpPr>
        <p:spPr>
          <a:xfrm>
            <a:off x="365583" y="1221897"/>
            <a:ext cx="8003232" cy="954097"/>
          </a:xfrm>
          <a:prstGeom prst="rect">
            <a:avLst/>
          </a:prstGeom>
          <a:noFill/>
          <a:ln>
            <a:noFill/>
          </a:ln>
        </p:spPr>
        <p:txBody>
          <a:bodyPr wrap="square" lIns="91429" tIns="45715" rIns="91429" bIns="45715" rtlCol="0">
            <a:spAutoFit/>
          </a:bodyPr>
          <a:lstStyle/>
          <a:p>
            <a:r>
              <a:rPr kumimoji="1" lang="en-US" altLang="ko-KR" sz="2800" b="1" dirty="0">
                <a:solidFill>
                  <a:srgbClr val="FF0000"/>
                </a:solidFill>
              </a:rPr>
              <a:t>Edge-Based Background Filtering</a:t>
            </a:r>
            <a:br>
              <a:rPr kumimoji="1" lang="en-US" altLang="ko-KR" sz="2800" b="1" dirty="0">
                <a:solidFill>
                  <a:srgbClr val="FF0000"/>
                </a:solidFill>
              </a:rPr>
            </a:br>
            <a:r>
              <a:rPr kumimoji="1" lang="en-US" altLang="ko-KR" sz="2800" b="1" dirty="0"/>
              <a:t>removes background regions from processing</a:t>
            </a:r>
            <a:endParaRPr kumimoji="1" lang="en-US" altLang="ko-KR" sz="2400" b="1" dirty="0"/>
          </a:p>
        </p:txBody>
      </p:sp>
      <p:sp>
        <p:nvSpPr>
          <p:cNvPr id="33" name="타원 32"/>
          <p:cNvSpPr/>
          <p:nvPr/>
        </p:nvSpPr>
        <p:spPr>
          <a:xfrm>
            <a:off x="606220" y="3113218"/>
            <a:ext cx="3657600" cy="863600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/>
          <p:cNvCxnSpPr>
            <a:cxnSpLocks/>
          </p:cNvCxnSpPr>
          <p:nvPr/>
        </p:nvCxnSpPr>
        <p:spPr>
          <a:xfrm flipH="1">
            <a:off x="434901" y="4758534"/>
            <a:ext cx="3876097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cxnSpLocks/>
          </p:cNvCxnSpPr>
          <p:nvPr/>
        </p:nvCxnSpPr>
        <p:spPr>
          <a:xfrm flipH="1">
            <a:off x="434901" y="3517549"/>
            <a:ext cx="3876097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>
            <a:cxnSpLocks/>
          </p:cNvCxnSpPr>
          <p:nvPr/>
        </p:nvCxnSpPr>
        <p:spPr>
          <a:xfrm flipH="1">
            <a:off x="1777104" y="2275605"/>
            <a:ext cx="13790" cy="3735403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cxnSpLocks/>
          </p:cNvCxnSpPr>
          <p:nvPr/>
        </p:nvCxnSpPr>
        <p:spPr>
          <a:xfrm flipH="1">
            <a:off x="3073124" y="2275605"/>
            <a:ext cx="13790" cy="3735403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2FC26D1-36C0-3E4A-B675-BBB5F83A4426}"/>
              </a:ext>
            </a:extLst>
          </p:cNvPr>
          <p:cNvSpPr/>
          <p:nvPr/>
        </p:nvSpPr>
        <p:spPr>
          <a:xfrm>
            <a:off x="222783" y="6024217"/>
            <a:ext cx="10445217" cy="52454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2202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593C7F8-968F-4840-BDF9-50014D005B0A}"/>
              </a:ext>
            </a:extLst>
          </p:cNvPr>
          <p:cNvSpPr/>
          <p:nvPr/>
        </p:nvSpPr>
        <p:spPr>
          <a:xfrm>
            <a:off x="0" y="5979886"/>
            <a:ext cx="12192000" cy="8781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Edge filtering </a:t>
            </a:r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saves 64% of computation</a:t>
            </a:r>
            <a:r>
              <a:rPr lang="en-US" altLang="ko-KR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with </a:t>
            </a:r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ms overhead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Edge-Based Background Filtering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Edges give a hint on where faces would be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8DB263-5EEB-3742-A93D-25CF3726C6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685" y="2329233"/>
            <a:ext cx="5707331" cy="32103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B8A113-B3E6-2841-89C3-77ACB61425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031" y="2326343"/>
            <a:ext cx="5721713" cy="32184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5703F90-A1F0-F94D-B6AC-A9B43685A5A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1616" y="2326343"/>
            <a:ext cx="5825066" cy="321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2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6C125-FBD5-8841-B59E-BBF4CAEE7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Content-Adaptive Parallel Execution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DF6DDA-45B9-E341-85D1-CC6CD5BC0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652E70-257A-4749-A9DF-BD66713579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751" y="2275605"/>
            <a:ext cx="5946346" cy="373540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A7A7DD-BF40-D748-A420-D9AFBA52726E}"/>
              </a:ext>
            </a:extLst>
          </p:cNvPr>
          <p:cNvSpPr/>
          <p:nvPr/>
        </p:nvSpPr>
        <p:spPr>
          <a:xfrm>
            <a:off x="4322428" y="2275605"/>
            <a:ext cx="2051635" cy="3735403"/>
          </a:xfrm>
          <a:prstGeom prst="rect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1" name="Picture 2" descr="C:\Users\johnyi\Desktop\front.jpg">
            <a:extLst>
              <a:ext uri="{FF2B5EF4-FFF2-40B4-BE49-F238E27FC236}">
                <a16:creationId xmlns:a16="http://schemas.microsoft.com/office/drawing/2014/main" id="{9387B00B-F33E-974A-B487-C3104CE8E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1" r="10941" b="3835"/>
          <a:stretch/>
        </p:blipFill>
        <p:spPr bwMode="auto">
          <a:xfrm>
            <a:off x="6708814" y="2428651"/>
            <a:ext cx="1096490" cy="99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johnyi\Desktop\profile.jpg">
            <a:extLst>
              <a:ext uri="{FF2B5EF4-FFF2-40B4-BE49-F238E27FC236}">
                <a16:creationId xmlns:a16="http://schemas.microsoft.com/office/drawing/2014/main" id="{19857F8E-F180-2F49-939D-7665719E69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1" r="8880" b="6125"/>
          <a:stretch/>
        </p:blipFill>
        <p:spPr bwMode="auto">
          <a:xfrm>
            <a:off x="6708814" y="3649790"/>
            <a:ext cx="1096490" cy="99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39CCBDB-82A5-6E4C-9542-32151E3B29C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8814" y="4857843"/>
            <a:ext cx="1072360" cy="98349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77DACC3-08EF-7F4D-B119-228687454408}"/>
              </a:ext>
            </a:extLst>
          </p:cNvPr>
          <p:cNvSpPr txBox="1"/>
          <p:nvPr/>
        </p:nvSpPr>
        <p:spPr>
          <a:xfrm>
            <a:off x="365583" y="6011008"/>
            <a:ext cx="10724783" cy="523210"/>
          </a:xfrm>
          <a:prstGeom prst="rect">
            <a:avLst/>
          </a:prstGeom>
          <a:noFill/>
          <a:ln>
            <a:noFill/>
          </a:ln>
        </p:spPr>
        <p:txBody>
          <a:bodyPr wrap="square" lIns="91429" tIns="45715" rIns="91429" bIns="45715" rtlCol="0">
            <a:spAutoFit/>
          </a:bodyPr>
          <a:lstStyle/>
          <a:p>
            <a:r>
              <a:rPr kumimoji="1" lang="en-US" altLang="ko-KR" sz="2800" b="1" dirty="0">
                <a:solidFill>
                  <a:srgbClr val="FF0000"/>
                </a:solidFill>
              </a:rPr>
              <a:t>Spatial Pipelining</a:t>
            </a:r>
            <a:r>
              <a:rPr kumimoji="1" lang="en-US" altLang="ko-KR" sz="2800" b="1" dirty="0"/>
              <a:t> processes regions in parallel over mobile and cloud </a:t>
            </a:r>
            <a:endParaRPr kumimoji="1" lang="en-US" altLang="ko-KR" sz="2400" b="1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7DACC3-08EF-7F4D-B119-228687454408}"/>
              </a:ext>
            </a:extLst>
          </p:cNvPr>
          <p:cNvSpPr txBox="1"/>
          <p:nvPr/>
        </p:nvSpPr>
        <p:spPr>
          <a:xfrm>
            <a:off x="365583" y="1221897"/>
            <a:ext cx="8003232" cy="954097"/>
          </a:xfrm>
          <a:prstGeom prst="rect">
            <a:avLst/>
          </a:prstGeom>
          <a:noFill/>
          <a:ln>
            <a:noFill/>
          </a:ln>
        </p:spPr>
        <p:txBody>
          <a:bodyPr wrap="square" lIns="91429" tIns="45715" rIns="91429" bIns="45715" rtlCol="0">
            <a:spAutoFit/>
          </a:bodyPr>
          <a:lstStyle/>
          <a:p>
            <a:r>
              <a:rPr kumimoji="1" lang="en-US" altLang="ko-KR" sz="2800" b="1" dirty="0">
                <a:solidFill>
                  <a:srgbClr val="FF0000"/>
                </a:solidFill>
              </a:rPr>
              <a:t>Edge-Based Background Filtering</a:t>
            </a:r>
            <a:br>
              <a:rPr kumimoji="1" lang="en-US" altLang="ko-KR" sz="2800" b="1" dirty="0">
                <a:solidFill>
                  <a:srgbClr val="FF0000"/>
                </a:solidFill>
              </a:rPr>
            </a:br>
            <a:r>
              <a:rPr kumimoji="1" lang="en-US" altLang="ko-KR" sz="2800" b="1" dirty="0"/>
              <a:t>removes background regions from processing</a:t>
            </a:r>
            <a:endParaRPr kumimoji="1" lang="en-US" altLang="ko-KR" sz="2400" b="1" dirty="0"/>
          </a:p>
        </p:txBody>
      </p:sp>
      <p:sp>
        <p:nvSpPr>
          <p:cNvPr id="33" name="타원 32"/>
          <p:cNvSpPr/>
          <p:nvPr/>
        </p:nvSpPr>
        <p:spPr>
          <a:xfrm>
            <a:off x="606220" y="3113218"/>
            <a:ext cx="3657600" cy="863600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/>
          <p:cNvCxnSpPr>
            <a:cxnSpLocks/>
          </p:cNvCxnSpPr>
          <p:nvPr/>
        </p:nvCxnSpPr>
        <p:spPr>
          <a:xfrm flipH="1">
            <a:off x="434901" y="4758534"/>
            <a:ext cx="3876097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cxnSpLocks/>
          </p:cNvCxnSpPr>
          <p:nvPr/>
        </p:nvCxnSpPr>
        <p:spPr>
          <a:xfrm flipH="1">
            <a:off x="434901" y="3517549"/>
            <a:ext cx="3876097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>
            <a:cxnSpLocks/>
          </p:cNvCxnSpPr>
          <p:nvPr/>
        </p:nvCxnSpPr>
        <p:spPr>
          <a:xfrm flipH="1">
            <a:off x="1777104" y="2275605"/>
            <a:ext cx="13790" cy="3735403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cxnSpLocks/>
          </p:cNvCxnSpPr>
          <p:nvPr/>
        </p:nvCxnSpPr>
        <p:spPr>
          <a:xfrm flipH="1">
            <a:off x="3073124" y="2275605"/>
            <a:ext cx="13790" cy="3735403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77DACC3-08EF-7F4D-B119-228687454408}"/>
              </a:ext>
            </a:extLst>
          </p:cNvPr>
          <p:cNvSpPr txBox="1"/>
          <p:nvPr/>
        </p:nvSpPr>
        <p:spPr>
          <a:xfrm>
            <a:off x="8467585" y="3261220"/>
            <a:ext cx="3119250" cy="1815872"/>
          </a:xfrm>
          <a:prstGeom prst="rect">
            <a:avLst/>
          </a:prstGeom>
          <a:noFill/>
          <a:ln>
            <a:noFill/>
          </a:ln>
        </p:spPr>
        <p:txBody>
          <a:bodyPr wrap="square" lIns="91429" tIns="45715" rIns="91429" bIns="45715" rtlCol="0">
            <a:spAutoFit/>
          </a:bodyPr>
          <a:lstStyle/>
          <a:p>
            <a:pPr algn="ctr"/>
            <a:r>
              <a:rPr kumimoji="1" lang="en-US" altLang="ko-KR" sz="2800" b="1" dirty="0">
                <a:solidFill>
                  <a:srgbClr val="FF0000"/>
                </a:solidFill>
              </a:rPr>
              <a:t>Variation-Adaptive</a:t>
            </a:r>
            <a:br>
              <a:rPr kumimoji="1" lang="en-US" altLang="ko-KR" sz="2800" b="1" dirty="0">
                <a:solidFill>
                  <a:srgbClr val="FF0000"/>
                </a:solidFill>
              </a:rPr>
            </a:br>
            <a:r>
              <a:rPr kumimoji="1" lang="en-US" altLang="ko-KR" sz="2800" b="1" dirty="0">
                <a:solidFill>
                  <a:srgbClr val="FF0000"/>
                </a:solidFill>
              </a:rPr>
              <a:t>Face Recognition</a:t>
            </a:r>
          </a:p>
          <a:p>
            <a:pPr algn="ctr"/>
            <a:r>
              <a:rPr kumimoji="1" lang="en-US" altLang="ko-KR" sz="2800" b="1" dirty="0"/>
              <a:t>selects pipeline </a:t>
            </a:r>
            <a:br>
              <a:rPr kumimoji="1" lang="en-US" altLang="ko-KR" sz="2800" b="1" dirty="0"/>
            </a:br>
            <a:r>
              <a:rPr kumimoji="1" lang="en-US" altLang="ko-KR" sz="2800" b="1" dirty="0"/>
              <a:t>based on difficulty</a:t>
            </a:r>
            <a:endParaRPr kumimoji="1" lang="en-US" altLang="ko-KR" sz="2800" b="1" dirty="0">
              <a:solidFill>
                <a:srgbClr val="FF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2FC26D1-36C0-3E4A-B675-BBB5F83A4426}"/>
              </a:ext>
            </a:extLst>
          </p:cNvPr>
          <p:cNvSpPr/>
          <p:nvPr/>
        </p:nvSpPr>
        <p:spPr>
          <a:xfrm>
            <a:off x="222783" y="6024217"/>
            <a:ext cx="10445217" cy="52454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2FC26D1-36C0-3E4A-B675-BBB5F83A4426}"/>
              </a:ext>
            </a:extLst>
          </p:cNvPr>
          <p:cNvSpPr/>
          <p:nvPr/>
        </p:nvSpPr>
        <p:spPr>
          <a:xfrm>
            <a:off x="407535" y="1176178"/>
            <a:ext cx="10445217" cy="99981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5351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Variation-Adaptive Face Recognition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Recognition difficulty heavily </a:t>
            </a:r>
            <a:r>
              <a:rPr lang="en-US" altLang="ko-KR" dirty="0"/>
              <a:t>depends </a:t>
            </a:r>
            <a:r>
              <a:rPr lang="en-US" dirty="0"/>
              <a:t>on face variations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A6AC21-EAAC-1F40-9AA5-F39E512438E3}"/>
              </a:ext>
            </a:extLst>
          </p:cNvPr>
          <p:cNvSpPr txBox="1"/>
          <p:nvPr/>
        </p:nvSpPr>
        <p:spPr>
          <a:xfrm>
            <a:off x="3678783" y="4328019"/>
            <a:ext cx="1264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/>
              <a:t>Easy</a:t>
            </a:r>
            <a:endParaRPr kumimoji="1"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063412-81A7-8E4A-9807-A9A1F69903FD}"/>
              </a:ext>
            </a:extLst>
          </p:cNvPr>
          <p:cNvSpPr txBox="1"/>
          <p:nvPr/>
        </p:nvSpPr>
        <p:spPr>
          <a:xfrm>
            <a:off x="6558389" y="4328019"/>
            <a:ext cx="2037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/>
              <a:t>Hard</a:t>
            </a:r>
            <a:endParaRPr kumimoji="1"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7" name="Picture 2" descr="C:\Users\johnyi\Desktop\front.jpg">
            <a:extLst>
              <a:ext uri="{FF2B5EF4-FFF2-40B4-BE49-F238E27FC236}">
                <a16:creationId xmlns:a16="http://schemas.microsoft.com/office/drawing/2014/main" id="{9387B00B-F33E-974A-B487-C3104CE8E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1" r="10941" b="3835"/>
          <a:stretch/>
        </p:blipFill>
        <p:spPr bwMode="auto">
          <a:xfrm>
            <a:off x="3189747" y="2267182"/>
            <a:ext cx="2350424" cy="213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125E0D1-0AB8-CC48-BEBE-90A9EDF12BC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817"/>
          <a:stretch/>
        </p:blipFill>
        <p:spPr>
          <a:xfrm>
            <a:off x="6414854" y="2267180"/>
            <a:ext cx="2324307" cy="2131686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2079468" y="4754943"/>
          <a:ext cx="7628027" cy="15544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478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3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54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bg1"/>
                          </a:solidFill>
                        </a:rPr>
                        <a:t>Model</a:t>
                      </a:r>
                      <a:endParaRPr lang="ko-KR" alt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bg1"/>
                          </a:solidFill>
                        </a:rPr>
                        <a:t>Inference time</a:t>
                      </a:r>
                      <a:endParaRPr lang="ko-KR" alt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bg1"/>
                          </a:solidFill>
                        </a:rPr>
                        <a:t>LFW (easy faces)</a:t>
                      </a:r>
                      <a:endParaRPr lang="ko-KR" alt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</a:rPr>
                        <a:t>MobileFaceNet</a:t>
                      </a:r>
                      <a:endParaRPr lang="ko-KR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14 ms</a:t>
                      </a:r>
                      <a:endParaRPr lang="ko-KR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98.9%</a:t>
                      </a:r>
                      <a:endParaRPr lang="ko-KR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ArcFace</a:t>
                      </a:r>
                      <a:endParaRPr lang="ko-KR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287 ms</a:t>
                      </a:r>
                      <a:endParaRPr lang="ko-KR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99.3%</a:t>
                      </a:r>
                      <a:endParaRPr lang="ko-KR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0EE75F4-CE63-704D-B015-5C87C32C010C}"/>
              </a:ext>
            </a:extLst>
          </p:cNvPr>
          <p:cNvSpPr txBox="1"/>
          <p:nvPr/>
        </p:nvSpPr>
        <p:spPr>
          <a:xfrm>
            <a:off x="9735734" y="5794865"/>
            <a:ext cx="1674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dirty="0">
                <a:solidFill>
                  <a:srgbClr val="FF0000"/>
                </a:solidFill>
              </a:rPr>
              <a:t>overkill!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0BFE35-2539-1E46-BE2A-8B05B566E34A}"/>
              </a:ext>
            </a:extLst>
          </p:cNvPr>
          <p:cNvSpPr/>
          <p:nvPr/>
        </p:nvSpPr>
        <p:spPr>
          <a:xfrm>
            <a:off x="1986407" y="5716234"/>
            <a:ext cx="7787656" cy="6804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0BFE35-2539-1E46-BE2A-8B05B566E34A}"/>
              </a:ext>
            </a:extLst>
          </p:cNvPr>
          <p:cNvSpPr/>
          <p:nvPr/>
        </p:nvSpPr>
        <p:spPr>
          <a:xfrm>
            <a:off x="3131695" y="2194703"/>
            <a:ext cx="2435749" cy="22493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3141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Variation-Adaptive Face Recognition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6D1264-3B70-CE46-ACEC-4E61D642E8E1}"/>
              </a:ext>
            </a:extLst>
          </p:cNvPr>
          <p:cNvSpPr txBox="1"/>
          <p:nvPr/>
        </p:nvSpPr>
        <p:spPr>
          <a:xfrm>
            <a:off x="3863139" y="1515272"/>
            <a:ext cx="4213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/>
              <a:t>Is the </a:t>
            </a:r>
            <a:r>
              <a:rPr kumimoji="1" lang="en-US" altLang="ko-KR" sz="2800" b="1" dirty="0">
                <a:solidFill>
                  <a:srgbClr val="FF0000"/>
                </a:solidFill>
              </a:rPr>
              <a:t>resolution</a:t>
            </a:r>
            <a:r>
              <a:rPr kumimoji="1" lang="en-US" altLang="ko-KR" sz="2800" dirty="0"/>
              <a:t> sufficient?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3A8311A-DF18-B84E-9DE6-16ABAE22EF85}"/>
              </a:ext>
            </a:extLst>
          </p:cNvPr>
          <p:cNvCxnSpPr>
            <a:cxnSpLocks/>
            <a:stCxn id="5" idx="2"/>
            <a:endCxn id="15" idx="0"/>
          </p:cNvCxnSpPr>
          <p:nvPr/>
        </p:nvCxnSpPr>
        <p:spPr>
          <a:xfrm flipH="1">
            <a:off x="2197966" y="2038492"/>
            <a:ext cx="3772014" cy="12229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67624B7-011E-2E41-AD30-7A641B568F9A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5969980" y="2038492"/>
            <a:ext cx="1366384" cy="7613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1A8F760-6406-BF41-A0E1-9452FA7BA01D}"/>
              </a:ext>
            </a:extLst>
          </p:cNvPr>
          <p:cNvSpPr txBox="1"/>
          <p:nvPr/>
        </p:nvSpPr>
        <p:spPr>
          <a:xfrm>
            <a:off x="5595173" y="2799816"/>
            <a:ext cx="3482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/>
              <a:t>Is the </a:t>
            </a:r>
            <a:r>
              <a:rPr kumimoji="1" lang="en-US" altLang="ko-KR" sz="2800" b="1" dirty="0">
                <a:solidFill>
                  <a:srgbClr val="FF0000"/>
                </a:solidFill>
              </a:rPr>
              <a:t>pose</a:t>
            </a:r>
            <a:r>
              <a:rPr kumimoji="1" lang="en-US" altLang="ko-KR" sz="2800" dirty="0"/>
              <a:t> frontal?</a:t>
            </a:r>
            <a:endParaRPr kumimoji="1" lang="ko-KR" altLang="en-US" sz="28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B4DE37-0F9D-D746-A633-D651433A7BDD}"/>
              </a:ext>
            </a:extLst>
          </p:cNvPr>
          <p:cNvCxnSpPr>
            <a:cxnSpLocks/>
            <a:stCxn id="8" idx="2"/>
            <a:endCxn id="19" idx="0"/>
          </p:cNvCxnSpPr>
          <p:nvPr/>
        </p:nvCxnSpPr>
        <p:spPr>
          <a:xfrm>
            <a:off x="7336364" y="3323036"/>
            <a:ext cx="1671513" cy="6640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95815E5-CF22-1D4A-93F5-CFAFA2D468DB}"/>
              </a:ext>
            </a:extLst>
          </p:cNvPr>
          <p:cNvCxnSpPr>
            <a:cxnSpLocks/>
            <a:stCxn id="8" idx="2"/>
            <a:endCxn id="20" idx="0"/>
          </p:cNvCxnSpPr>
          <p:nvPr/>
        </p:nvCxnSpPr>
        <p:spPr>
          <a:xfrm flipH="1">
            <a:off x="5584235" y="3323036"/>
            <a:ext cx="1752129" cy="6617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F66CB20-A41D-BC4E-BD28-5E6DC9864966}"/>
              </a:ext>
            </a:extLst>
          </p:cNvPr>
          <p:cNvSpPr txBox="1"/>
          <p:nvPr/>
        </p:nvSpPr>
        <p:spPr>
          <a:xfrm>
            <a:off x="3308341" y="2112329"/>
            <a:ext cx="1109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/>
              <a:t>No</a:t>
            </a:r>
            <a:endParaRPr kumimoji="1" lang="ko-KR" alt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819609-A630-0042-A47A-DCBA8E293305}"/>
              </a:ext>
            </a:extLst>
          </p:cNvPr>
          <p:cNvSpPr txBox="1"/>
          <p:nvPr/>
        </p:nvSpPr>
        <p:spPr>
          <a:xfrm>
            <a:off x="7234737" y="2112759"/>
            <a:ext cx="1109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/>
              <a:t>Yes</a:t>
            </a:r>
            <a:endParaRPr kumimoji="1" lang="ko-KR" alt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5EAAD7-3E0C-AF4B-8A0F-F1C3291640FD}"/>
              </a:ext>
            </a:extLst>
          </p:cNvPr>
          <p:cNvSpPr txBox="1"/>
          <p:nvPr/>
        </p:nvSpPr>
        <p:spPr>
          <a:xfrm>
            <a:off x="5082822" y="3257147"/>
            <a:ext cx="1109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/>
              <a:t>No </a:t>
            </a:r>
            <a:endParaRPr kumimoji="1" lang="ko-KR" alt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46539C-0DC1-2347-87FB-32FE3E5CEC03}"/>
              </a:ext>
            </a:extLst>
          </p:cNvPr>
          <p:cNvSpPr txBox="1"/>
          <p:nvPr/>
        </p:nvSpPr>
        <p:spPr>
          <a:xfrm>
            <a:off x="8631648" y="3278556"/>
            <a:ext cx="1109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/>
              <a:t>Yes</a:t>
            </a:r>
            <a:endParaRPr kumimoji="1" lang="ko-KR" altLang="en-US" sz="28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125E0D1-0AB8-CC48-BEBE-90A9EDF12B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68"/>
          <a:stretch/>
        </p:blipFill>
        <p:spPr>
          <a:xfrm>
            <a:off x="1334442" y="3261470"/>
            <a:ext cx="1727047" cy="15638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D308EEE-7C23-3A46-83E8-4031826F6557}"/>
              </a:ext>
            </a:extLst>
          </p:cNvPr>
          <p:cNvSpPr txBox="1"/>
          <p:nvPr/>
        </p:nvSpPr>
        <p:spPr>
          <a:xfrm>
            <a:off x="349955" y="4890017"/>
            <a:ext cx="3675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dirty="0"/>
              <a:t>ICN + ArcFace</a:t>
            </a:r>
            <a:endParaRPr kumimoji="1"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EFF4A2-496F-A64F-82CC-601096B4A7B9}"/>
              </a:ext>
            </a:extLst>
          </p:cNvPr>
          <p:cNvSpPr txBox="1"/>
          <p:nvPr/>
        </p:nvSpPr>
        <p:spPr>
          <a:xfrm>
            <a:off x="4099019" y="5747917"/>
            <a:ext cx="2761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dirty="0"/>
              <a:t>ArcFace</a:t>
            </a:r>
            <a:endParaRPr kumimoji="1"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DF7725-CD08-BC4A-879C-2575334481C8}"/>
              </a:ext>
            </a:extLst>
          </p:cNvPr>
          <p:cNvSpPr txBox="1"/>
          <p:nvPr/>
        </p:nvSpPr>
        <p:spPr>
          <a:xfrm>
            <a:off x="7337159" y="5798460"/>
            <a:ext cx="3341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dirty="0"/>
              <a:t>MobileFaceNet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009" y="3987065"/>
            <a:ext cx="1941735" cy="1759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007" y="3984825"/>
            <a:ext cx="2020455" cy="1759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522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1" grpId="0"/>
      <p:bldP spid="12" grpId="0"/>
      <p:bldP spid="13" grpId="0"/>
      <p:bldP spid="14" grpId="0"/>
      <p:bldP spid="16" grpId="0"/>
      <p:bldP spid="17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C:\Users\johnyi\Desktop\front.jpg">
            <a:extLst>
              <a:ext uri="{FF2B5EF4-FFF2-40B4-BE49-F238E27FC236}">
                <a16:creationId xmlns:a16="http://schemas.microsoft.com/office/drawing/2014/main" id="{9387B00B-F33E-974A-B487-C3104CE8E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1" r="10941" b="3835"/>
          <a:stretch/>
        </p:blipFill>
        <p:spPr bwMode="auto">
          <a:xfrm>
            <a:off x="6708814" y="2428651"/>
            <a:ext cx="1096490" cy="99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johnyi\Desktop\profile.jpg">
            <a:extLst>
              <a:ext uri="{FF2B5EF4-FFF2-40B4-BE49-F238E27FC236}">
                <a16:creationId xmlns:a16="http://schemas.microsoft.com/office/drawing/2014/main" id="{19857F8E-F180-2F49-939D-7665719E69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1" r="8880" b="6125"/>
          <a:stretch/>
        </p:blipFill>
        <p:spPr bwMode="auto">
          <a:xfrm>
            <a:off x="6708814" y="3649790"/>
            <a:ext cx="1096490" cy="99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39CCBDB-82A5-6E4C-9542-32151E3B29C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8814" y="4857843"/>
            <a:ext cx="1072360" cy="98349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477DACC3-08EF-7F4D-B119-228687454408}"/>
              </a:ext>
            </a:extLst>
          </p:cNvPr>
          <p:cNvSpPr txBox="1"/>
          <p:nvPr/>
        </p:nvSpPr>
        <p:spPr>
          <a:xfrm>
            <a:off x="8467585" y="3261220"/>
            <a:ext cx="3119250" cy="1815872"/>
          </a:xfrm>
          <a:prstGeom prst="rect">
            <a:avLst/>
          </a:prstGeom>
          <a:noFill/>
          <a:ln>
            <a:noFill/>
          </a:ln>
        </p:spPr>
        <p:txBody>
          <a:bodyPr wrap="square" lIns="91429" tIns="45715" rIns="91429" bIns="45715" rtlCol="0">
            <a:spAutoFit/>
          </a:bodyPr>
          <a:lstStyle/>
          <a:p>
            <a:pPr algn="ctr"/>
            <a:r>
              <a:rPr kumimoji="1" lang="en-US" altLang="ko-KR" sz="2800" b="1" dirty="0">
                <a:solidFill>
                  <a:srgbClr val="FF0000"/>
                </a:solidFill>
              </a:rPr>
              <a:t>Variation-Adaptive</a:t>
            </a:r>
            <a:br>
              <a:rPr kumimoji="1" lang="en-US" altLang="ko-KR" sz="2800" b="1" dirty="0">
                <a:solidFill>
                  <a:srgbClr val="FF0000"/>
                </a:solidFill>
              </a:rPr>
            </a:br>
            <a:r>
              <a:rPr kumimoji="1" lang="en-US" altLang="ko-KR" sz="2800" b="1" dirty="0">
                <a:solidFill>
                  <a:srgbClr val="FF0000"/>
                </a:solidFill>
              </a:rPr>
              <a:t>Face Recognition</a:t>
            </a:r>
          </a:p>
          <a:p>
            <a:pPr algn="ctr"/>
            <a:r>
              <a:rPr kumimoji="1" lang="en-US" altLang="ko-KR" sz="2800" b="1" dirty="0"/>
              <a:t>selects pipeline </a:t>
            </a:r>
            <a:br>
              <a:rPr kumimoji="1" lang="en-US" altLang="ko-KR" sz="2800" b="1" dirty="0"/>
            </a:br>
            <a:r>
              <a:rPr kumimoji="1" lang="en-US" altLang="ko-KR" sz="2800" b="1" dirty="0"/>
              <a:t>based on difficulty</a:t>
            </a:r>
            <a:endParaRPr kumimoji="1" lang="en-US" altLang="ko-KR" sz="2800" b="1" dirty="0">
              <a:solidFill>
                <a:srgbClr val="FF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24D6F77-6682-6046-AC02-B91306F7FB88}"/>
              </a:ext>
            </a:extLst>
          </p:cNvPr>
          <p:cNvSpPr/>
          <p:nvPr/>
        </p:nvSpPr>
        <p:spPr>
          <a:xfrm>
            <a:off x="6561221" y="2275605"/>
            <a:ext cx="5181600" cy="37354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546C125-FBD5-8841-B59E-BBF4CAEE7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Content-Adaptive Parallel Execution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DF6DDA-45B9-E341-85D1-CC6CD5BC0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652E70-257A-4749-A9DF-BD667135795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751" y="2275605"/>
            <a:ext cx="5946346" cy="373540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A7A7DD-BF40-D748-A420-D9AFBA52726E}"/>
              </a:ext>
            </a:extLst>
          </p:cNvPr>
          <p:cNvSpPr/>
          <p:nvPr/>
        </p:nvSpPr>
        <p:spPr>
          <a:xfrm>
            <a:off x="4322428" y="2275605"/>
            <a:ext cx="2051635" cy="3735403"/>
          </a:xfrm>
          <a:prstGeom prst="rect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7DACC3-08EF-7F4D-B119-228687454408}"/>
              </a:ext>
            </a:extLst>
          </p:cNvPr>
          <p:cNvSpPr txBox="1"/>
          <p:nvPr/>
        </p:nvSpPr>
        <p:spPr>
          <a:xfrm>
            <a:off x="365583" y="6011008"/>
            <a:ext cx="10724783" cy="523210"/>
          </a:xfrm>
          <a:prstGeom prst="rect">
            <a:avLst/>
          </a:prstGeom>
          <a:noFill/>
          <a:ln>
            <a:noFill/>
          </a:ln>
        </p:spPr>
        <p:txBody>
          <a:bodyPr wrap="square" lIns="91429" tIns="45715" rIns="91429" bIns="45715" rtlCol="0">
            <a:spAutoFit/>
          </a:bodyPr>
          <a:lstStyle/>
          <a:p>
            <a:r>
              <a:rPr kumimoji="1" lang="en-US" altLang="ko-KR" sz="2800" b="1" dirty="0">
                <a:solidFill>
                  <a:srgbClr val="FF0000"/>
                </a:solidFill>
              </a:rPr>
              <a:t>Spatial Pipelining</a:t>
            </a:r>
            <a:r>
              <a:rPr kumimoji="1" lang="en-US" altLang="ko-KR" sz="2800" b="1" dirty="0"/>
              <a:t> processes regions in parallel over mobile and cloud </a:t>
            </a:r>
            <a:endParaRPr kumimoji="1" lang="en-US" altLang="ko-KR" sz="2400" b="1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7DACC3-08EF-7F4D-B119-228687454408}"/>
              </a:ext>
            </a:extLst>
          </p:cNvPr>
          <p:cNvSpPr txBox="1"/>
          <p:nvPr/>
        </p:nvSpPr>
        <p:spPr>
          <a:xfrm>
            <a:off x="365583" y="1221897"/>
            <a:ext cx="8003232" cy="954097"/>
          </a:xfrm>
          <a:prstGeom prst="rect">
            <a:avLst/>
          </a:prstGeom>
          <a:noFill/>
          <a:ln>
            <a:noFill/>
          </a:ln>
        </p:spPr>
        <p:txBody>
          <a:bodyPr wrap="square" lIns="91429" tIns="45715" rIns="91429" bIns="45715" rtlCol="0">
            <a:spAutoFit/>
          </a:bodyPr>
          <a:lstStyle/>
          <a:p>
            <a:r>
              <a:rPr kumimoji="1" lang="en-US" altLang="ko-KR" sz="2800" b="1" dirty="0">
                <a:solidFill>
                  <a:srgbClr val="FF0000"/>
                </a:solidFill>
              </a:rPr>
              <a:t>Edge-Based Background Filtering</a:t>
            </a:r>
            <a:br>
              <a:rPr kumimoji="1" lang="en-US" altLang="ko-KR" sz="2800" b="1" dirty="0">
                <a:solidFill>
                  <a:srgbClr val="FF0000"/>
                </a:solidFill>
              </a:rPr>
            </a:br>
            <a:r>
              <a:rPr kumimoji="1" lang="en-US" altLang="ko-KR" sz="2800" b="1" dirty="0"/>
              <a:t>removes background regions from processing</a:t>
            </a:r>
            <a:endParaRPr kumimoji="1" lang="en-US" altLang="ko-KR" sz="2400" b="1" dirty="0"/>
          </a:p>
        </p:txBody>
      </p:sp>
      <p:sp>
        <p:nvSpPr>
          <p:cNvPr id="33" name="타원 32"/>
          <p:cNvSpPr/>
          <p:nvPr/>
        </p:nvSpPr>
        <p:spPr>
          <a:xfrm>
            <a:off x="606220" y="3113218"/>
            <a:ext cx="3657600" cy="863600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/>
          <p:cNvCxnSpPr>
            <a:cxnSpLocks/>
          </p:cNvCxnSpPr>
          <p:nvPr/>
        </p:nvCxnSpPr>
        <p:spPr>
          <a:xfrm flipH="1">
            <a:off x="434901" y="4758534"/>
            <a:ext cx="3876097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cxnSpLocks/>
          </p:cNvCxnSpPr>
          <p:nvPr/>
        </p:nvCxnSpPr>
        <p:spPr>
          <a:xfrm flipH="1">
            <a:off x="434901" y="3517549"/>
            <a:ext cx="3876097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>
            <a:cxnSpLocks/>
          </p:cNvCxnSpPr>
          <p:nvPr/>
        </p:nvCxnSpPr>
        <p:spPr>
          <a:xfrm flipH="1">
            <a:off x="1777104" y="2275605"/>
            <a:ext cx="13790" cy="3735403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cxnSpLocks/>
          </p:cNvCxnSpPr>
          <p:nvPr/>
        </p:nvCxnSpPr>
        <p:spPr>
          <a:xfrm flipH="1">
            <a:off x="3073124" y="2275605"/>
            <a:ext cx="13790" cy="3735403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2FC26D1-36C0-3E4A-B675-BBB5F83A4426}"/>
              </a:ext>
            </a:extLst>
          </p:cNvPr>
          <p:cNvSpPr/>
          <p:nvPr/>
        </p:nvSpPr>
        <p:spPr>
          <a:xfrm>
            <a:off x="407535" y="1176178"/>
            <a:ext cx="10445217" cy="99981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2782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9184" y="5100131"/>
            <a:ext cx="5872163" cy="1383221"/>
          </a:xfrm>
          <a:prstGeom prst="rect">
            <a:avLst/>
          </a:prstGeom>
        </p:spPr>
      </p:pic>
      <p:sp>
        <p:nvSpPr>
          <p:cNvPr id="2" name="AutoShape 8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92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" name="AutoShape 10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8446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8" name="AutoShape 12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9970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AF85ED-BCC2-8047-B16B-6DB5FC450B36}"/>
              </a:ext>
            </a:extLst>
          </p:cNvPr>
          <p:cNvSpPr txBox="1"/>
          <p:nvPr/>
        </p:nvSpPr>
        <p:spPr>
          <a:xfrm>
            <a:off x="1110993" y="4694363"/>
            <a:ext cx="3566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/>
              <a:t>Finding a crime suspect in crowded streets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BB4184-37C4-C741-B727-66641BD2ADFD}"/>
              </a:ext>
            </a:extLst>
          </p:cNvPr>
          <p:cNvSpPr txBox="1"/>
          <p:nvPr/>
        </p:nvSpPr>
        <p:spPr>
          <a:xfrm>
            <a:off x="7033183" y="2488003"/>
            <a:ext cx="38428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/>
              <a:t>Children counting in kindergarten field trips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523755" y="1464667"/>
            <a:ext cx="5301002" cy="3229696"/>
            <a:chOff x="1991389" y="1648114"/>
            <a:chExt cx="2472956" cy="165734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FBF5E14-C702-2747-95BB-88B2A443C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93719" y="1648351"/>
              <a:ext cx="2470626" cy="1657107"/>
            </a:xfrm>
            <a:prstGeom prst="rect">
              <a:avLst/>
            </a:prstGeom>
          </p:spPr>
        </p:pic>
        <p:grpSp>
          <p:nvGrpSpPr>
            <p:cNvPr id="20" name="그룹 19"/>
            <p:cNvGrpSpPr/>
            <p:nvPr/>
          </p:nvGrpSpPr>
          <p:grpSpPr>
            <a:xfrm>
              <a:off x="1991389" y="1648114"/>
              <a:ext cx="550232" cy="593558"/>
              <a:chOff x="2113299" y="415965"/>
              <a:chExt cx="665781" cy="718205"/>
            </a:xfrm>
          </p:grpSpPr>
          <p:pic>
            <p:nvPicPr>
              <p:cNvPr id="21" name="Picture 2" descr="wanted posterì ëí ì´ë¯¸ì§ ê²ìê²°ê³¼">
                <a:extLst>
                  <a:ext uri="{FF2B5EF4-FFF2-40B4-BE49-F238E27FC236}">
                    <a16:creationId xmlns:a16="http://schemas.microsoft.com/office/drawing/2014/main" id="{7DD10699-D7A5-5642-9D00-F9FCB57A6B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113299" y="415965"/>
                <a:ext cx="665781" cy="7182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11517BA3-5D5E-7A41-AD85-3CCE56A006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184161" y="594071"/>
                <a:ext cx="521238" cy="481448"/>
              </a:xfrm>
              <a:prstGeom prst="rect">
                <a:avLst/>
              </a:prstGeom>
            </p:spPr>
          </p:pic>
        </p:grp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3B738C9A-4C34-BE43-92D8-825221090CE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0168" y="3486954"/>
            <a:ext cx="5588889" cy="3229696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D7E3A790-EDBC-2145-92BD-CBC7D8C85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Needs for Robust Person Identification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847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Execution Planning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9184" y="5100131"/>
            <a:ext cx="5872163" cy="1383221"/>
          </a:xfrm>
          <a:prstGeom prst="rect">
            <a:avLst/>
          </a:prstGeom>
        </p:spPr>
      </p:pic>
      <p:sp>
        <p:nvSpPr>
          <p:cNvPr id="2" name="AutoShape 8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92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" name="AutoShape 10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8446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8" name="AutoShape 12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9970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49D82B-8040-9642-8353-83DE867283D3}"/>
              </a:ext>
            </a:extLst>
          </p:cNvPr>
          <p:cNvSpPr txBox="1"/>
          <p:nvPr/>
        </p:nvSpPr>
        <p:spPr>
          <a:xfrm>
            <a:off x="1339775" y="4528169"/>
            <a:ext cx="30684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u="sng" dirty="0"/>
              <a:t>DNNs to execute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800" dirty="0" err="1"/>
              <a:t>RetinaFace</a:t>
            </a:r>
            <a:endParaRPr kumimoji="1" lang="en-US" altLang="ko-K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800" dirty="0"/>
              <a:t>ICN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800" dirty="0"/>
              <a:t>ArcFace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800" dirty="0"/>
              <a:t>MobileFaceNet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270E14-2746-1A42-8BE2-D95F8A1BEB8A}"/>
              </a:ext>
            </a:extLst>
          </p:cNvPr>
          <p:cNvSpPr txBox="1"/>
          <p:nvPr/>
        </p:nvSpPr>
        <p:spPr>
          <a:xfrm>
            <a:off x="6432691" y="1406769"/>
            <a:ext cx="5128141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①</a:t>
            </a:r>
            <a:r>
              <a:rPr lang="en-US" altLang="ko-KR" sz="2400" dirty="0"/>
              <a:t> Background</a:t>
            </a:r>
            <a:br>
              <a:rPr lang="en-US" altLang="ko-KR" sz="2000" dirty="0"/>
            </a:br>
            <a:r>
              <a:rPr lang="en-US" altLang="ko-KR" sz="2000" dirty="0"/>
              <a:t>  </a:t>
            </a:r>
            <a:r>
              <a:rPr lang="en-US" altLang="ko-KR" sz="2000" dirty="0">
                <a:sym typeface="Wingdings" pitchFamily="2" charset="2"/>
              </a:rPr>
              <a:t> Excluded</a:t>
            </a:r>
            <a:endParaRPr lang="en-US" altLang="ko-KR" sz="2000" dirty="0"/>
          </a:p>
          <a:p>
            <a:r>
              <a:rPr lang="en-US" altLang="ko-KR" sz="2800" dirty="0"/>
              <a:t>②</a:t>
            </a:r>
            <a:r>
              <a:rPr lang="en-US" altLang="ko-KR" sz="2400" dirty="0"/>
              <a:t> Large, frontal faces</a:t>
            </a:r>
            <a:br>
              <a:rPr lang="en-US" altLang="ko-KR" sz="2000" dirty="0"/>
            </a:br>
            <a:r>
              <a:rPr lang="en-US" altLang="ko-KR" sz="2000" dirty="0"/>
              <a:t>  </a:t>
            </a:r>
            <a:r>
              <a:rPr lang="en-US" altLang="ko-KR" sz="2000" dirty="0">
                <a:sym typeface="Wingdings" pitchFamily="2" charset="2"/>
              </a:rPr>
              <a:t> </a:t>
            </a:r>
            <a:r>
              <a:rPr lang="en-US" altLang="ko-KR" sz="2000" dirty="0" err="1">
                <a:sym typeface="Wingdings" pitchFamily="2" charset="2"/>
              </a:rPr>
              <a:t>RetinaFace</a:t>
            </a:r>
            <a:r>
              <a:rPr lang="en-US" altLang="ko-KR" sz="2000" dirty="0">
                <a:sym typeface="Wingdings" pitchFamily="2" charset="2"/>
              </a:rPr>
              <a:t> + </a:t>
            </a:r>
            <a:r>
              <a:rPr lang="en-US" altLang="ko-KR" sz="2000" dirty="0" err="1">
                <a:sym typeface="Wingdings" pitchFamily="2" charset="2"/>
              </a:rPr>
              <a:t>MobileFaceNet</a:t>
            </a:r>
            <a:endParaRPr lang="en-US" altLang="ko-KR" sz="2000" dirty="0"/>
          </a:p>
          <a:p>
            <a:r>
              <a:rPr lang="en-US" altLang="ko-KR" sz="2800" dirty="0"/>
              <a:t>③</a:t>
            </a:r>
            <a:r>
              <a:rPr lang="en-US" altLang="ko-KR" sz="2400" dirty="0"/>
              <a:t> Large, profile faces</a:t>
            </a:r>
          </a:p>
          <a:p>
            <a:r>
              <a:rPr lang="en-US" altLang="ko-KR" sz="2000" dirty="0"/>
              <a:t>  </a:t>
            </a:r>
            <a:r>
              <a:rPr lang="en-US" altLang="ko-KR" sz="2000" dirty="0">
                <a:sym typeface="Wingdings" pitchFamily="2" charset="2"/>
              </a:rPr>
              <a:t> </a:t>
            </a:r>
            <a:r>
              <a:rPr lang="en-US" altLang="ko-KR" sz="2000" dirty="0" err="1">
                <a:sym typeface="Wingdings" pitchFamily="2" charset="2"/>
              </a:rPr>
              <a:t>RetinaFace</a:t>
            </a:r>
            <a:r>
              <a:rPr lang="en-US" altLang="ko-KR" sz="2000" dirty="0">
                <a:sym typeface="Wingdings" pitchFamily="2" charset="2"/>
              </a:rPr>
              <a:t> + </a:t>
            </a:r>
            <a:r>
              <a:rPr lang="en-US" altLang="ko-KR" sz="2000" dirty="0" err="1">
                <a:sym typeface="Wingdings" pitchFamily="2" charset="2"/>
              </a:rPr>
              <a:t>ArcFace</a:t>
            </a:r>
            <a:endParaRPr lang="en-US" altLang="ko-KR" sz="2000" dirty="0">
              <a:sym typeface="Wingdings" pitchFamily="2" charset="2"/>
            </a:endParaRPr>
          </a:p>
          <a:p>
            <a:r>
              <a:rPr lang="en-US" altLang="ko-KR" sz="2800" dirty="0"/>
              <a:t>④</a:t>
            </a:r>
            <a:r>
              <a:rPr lang="en-US" altLang="ko-KR" sz="2400" dirty="0"/>
              <a:t> Small faces</a:t>
            </a:r>
          </a:p>
          <a:p>
            <a:r>
              <a:rPr lang="en-US" altLang="ko-KR" sz="2000" dirty="0"/>
              <a:t>  </a:t>
            </a:r>
            <a:r>
              <a:rPr lang="en-US" altLang="ko-KR" sz="2000" dirty="0">
                <a:sym typeface="Wingdings" pitchFamily="2" charset="2"/>
              </a:rPr>
              <a:t> </a:t>
            </a:r>
            <a:r>
              <a:rPr lang="en-US" altLang="ko-KR" sz="2000" dirty="0" err="1">
                <a:sym typeface="Wingdings" pitchFamily="2" charset="2"/>
              </a:rPr>
              <a:t>RetinaFace</a:t>
            </a:r>
            <a:r>
              <a:rPr lang="en-US" altLang="ko-KR" sz="2000" dirty="0">
                <a:sym typeface="Wingdings" pitchFamily="2" charset="2"/>
              </a:rPr>
              <a:t> + ICN + </a:t>
            </a:r>
            <a:r>
              <a:rPr lang="en-US" altLang="ko-KR" sz="2000" dirty="0" err="1">
                <a:sym typeface="Wingdings" pitchFamily="2" charset="2"/>
              </a:rPr>
              <a:t>ArcFace</a:t>
            </a:r>
            <a:endParaRPr lang="en-US" altLang="ko-KR" sz="2000" dirty="0">
              <a:sym typeface="Wingdings" pitchFamily="2" charset="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49D82B-8040-9642-8353-83DE867283D3}"/>
              </a:ext>
            </a:extLst>
          </p:cNvPr>
          <p:cNvSpPr txBox="1"/>
          <p:nvPr/>
        </p:nvSpPr>
        <p:spPr>
          <a:xfrm>
            <a:off x="7577904" y="4528169"/>
            <a:ext cx="384748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u="sng" dirty="0"/>
              <a:t>Available processors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800" dirty="0"/>
              <a:t>Mobile CPU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800" dirty="0"/>
              <a:t>Mobile GPU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800" dirty="0"/>
              <a:t>Cloud GPU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114" y="1265461"/>
            <a:ext cx="5141474" cy="3232537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4582642" y="5153814"/>
            <a:ext cx="2589495" cy="571222"/>
            <a:chOff x="4582642" y="5153814"/>
            <a:chExt cx="2589495" cy="571222"/>
          </a:xfrm>
        </p:grpSpPr>
        <p:cxnSp>
          <p:nvCxnSpPr>
            <p:cNvPr id="7" name="직선 화살표 연결선 6"/>
            <p:cNvCxnSpPr/>
            <p:nvPr/>
          </p:nvCxnSpPr>
          <p:spPr>
            <a:xfrm>
              <a:off x="4763749" y="5725036"/>
              <a:ext cx="222728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C6D74F4-3C91-884E-8954-38CE33D7065E}"/>
                </a:ext>
              </a:extLst>
            </p:cNvPr>
            <p:cNvSpPr txBox="1"/>
            <p:nvPr/>
          </p:nvSpPr>
          <p:spPr>
            <a:xfrm>
              <a:off x="4582642" y="5153814"/>
              <a:ext cx="25894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800" b="1" dirty="0">
                  <a:solidFill>
                    <a:srgbClr val="FF0000"/>
                  </a:solidFill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516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120" y="1170505"/>
            <a:ext cx="8720882" cy="418922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9184" y="5100131"/>
            <a:ext cx="5872163" cy="1383221"/>
          </a:xfrm>
          <a:prstGeom prst="rect">
            <a:avLst/>
          </a:prstGeom>
        </p:spPr>
      </p:pic>
      <p:sp>
        <p:nvSpPr>
          <p:cNvPr id="15" name="내용 개체 틀 5">
            <a:extLst>
              <a:ext uri="{FF2B5EF4-FFF2-40B4-BE49-F238E27FC236}">
                <a16:creationId xmlns:a16="http://schemas.microsoft.com/office/drawing/2014/main" id="{E326107B-BC15-474A-BD52-DE6528E77710}"/>
              </a:ext>
            </a:extLst>
          </p:cNvPr>
          <p:cNvSpPr txBox="1">
            <a:spLocks/>
          </p:cNvSpPr>
          <p:nvPr/>
        </p:nvSpPr>
        <p:spPr>
          <a:xfrm>
            <a:off x="1541851" y="5531050"/>
            <a:ext cx="7706206" cy="1326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◦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69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25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tabLst>
                <a:tab pos="1879600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795463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en-US" altLang="ko-KR" sz="2800" b="1" u="sng" dirty="0"/>
              <a:t>High-resolution image</a:t>
            </a:r>
          </a:p>
          <a:p>
            <a:pPr>
              <a:lnSpc>
                <a:spcPct val="70000"/>
              </a:lnSpc>
            </a:pPr>
            <a:r>
              <a:rPr lang="en-US" altLang="ko-KR" sz="2800" dirty="0"/>
              <a:t>Large GPU memory I/O latency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altLang="ko-KR" sz="2800" dirty="0">
                <a:sym typeface="Wingdings" panose="05000000000000000000" pitchFamily="2" charset="2"/>
              </a:rPr>
              <a:t>High network bandwidth consumption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0BFE35-2539-1E46-BE2A-8B05B566E34A}"/>
              </a:ext>
            </a:extLst>
          </p:cNvPr>
          <p:cNvSpPr/>
          <p:nvPr/>
        </p:nvSpPr>
        <p:spPr>
          <a:xfrm>
            <a:off x="1541851" y="1816100"/>
            <a:ext cx="3690550" cy="356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56DD254-EF6F-7449-8493-2CEC51B3F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Execution Planning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196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120" y="1170505"/>
            <a:ext cx="8720882" cy="418922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9184" y="5100131"/>
            <a:ext cx="5872163" cy="1383221"/>
          </a:xfrm>
          <a:prstGeom prst="rect">
            <a:avLst/>
          </a:prstGeom>
        </p:spPr>
      </p:pic>
      <p:sp>
        <p:nvSpPr>
          <p:cNvPr id="15" name="내용 개체 틀 5">
            <a:extLst>
              <a:ext uri="{FF2B5EF4-FFF2-40B4-BE49-F238E27FC236}">
                <a16:creationId xmlns:a16="http://schemas.microsoft.com/office/drawing/2014/main" id="{E326107B-BC15-474A-BD52-DE6528E77710}"/>
              </a:ext>
            </a:extLst>
          </p:cNvPr>
          <p:cNvSpPr txBox="1">
            <a:spLocks/>
          </p:cNvSpPr>
          <p:nvPr/>
        </p:nvSpPr>
        <p:spPr>
          <a:xfrm>
            <a:off x="1541851" y="5531050"/>
            <a:ext cx="7706206" cy="1326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◦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69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25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tabLst>
                <a:tab pos="1879600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795463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en-US" altLang="ko-KR" sz="2800" b="1" u="sng" dirty="0"/>
              <a:t>High-resolution image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altLang="ko-KR" sz="2800" b="1" dirty="0">
                <a:solidFill>
                  <a:srgbClr val="FF0000"/>
                </a:solidFill>
                <a:sym typeface="Wingdings" pitchFamily="2" charset="2"/>
              </a:rPr>
              <a:t>Mobile CPU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56DD254-EF6F-7449-8493-2CEC51B3F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Execution Planning</a:t>
            </a:r>
            <a:endParaRPr kumimoji="1"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0BFE35-2539-1E46-BE2A-8B05B566E34A}"/>
              </a:ext>
            </a:extLst>
          </p:cNvPr>
          <p:cNvSpPr/>
          <p:nvPr/>
        </p:nvSpPr>
        <p:spPr>
          <a:xfrm>
            <a:off x="1541851" y="1816100"/>
            <a:ext cx="3690550" cy="356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5512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120" y="1170505"/>
            <a:ext cx="8720882" cy="418922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9184" y="5100131"/>
            <a:ext cx="5872163" cy="1383221"/>
          </a:xfrm>
          <a:prstGeom prst="rect">
            <a:avLst/>
          </a:prstGeom>
        </p:spPr>
      </p:pic>
      <p:sp>
        <p:nvSpPr>
          <p:cNvPr id="15" name="내용 개체 틀 5">
            <a:extLst>
              <a:ext uri="{FF2B5EF4-FFF2-40B4-BE49-F238E27FC236}">
                <a16:creationId xmlns:a16="http://schemas.microsoft.com/office/drawing/2014/main" id="{E326107B-BC15-474A-BD52-DE6528E77710}"/>
              </a:ext>
            </a:extLst>
          </p:cNvPr>
          <p:cNvSpPr txBox="1">
            <a:spLocks/>
          </p:cNvSpPr>
          <p:nvPr/>
        </p:nvSpPr>
        <p:spPr>
          <a:xfrm>
            <a:off x="1541851" y="5531050"/>
            <a:ext cx="7706206" cy="1326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◦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69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25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tabLst>
                <a:tab pos="1879600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795463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en-US" altLang="ko-KR" sz="2800" b="1" u="sng" dirty="0"/>
              <a:t>High-resolution image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altLang="ko-KR" sz="2800" b="1" dirty="0">
                <a:solidFill>
                  <a:srgbClr val="FF0000"/>
                </a:solidFill>
                <a:sym typeface="Wingdings" pitchFamily="2" charset="2"/>
              </a:rPr>
              <a:t>Mobile CPU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0BFE35-2539-1E46-BE2A-8B05B566E34A}"/>
              </a:ext>
            </a:extLst>
          </p:cNvPr>
          <p:cNvSpPr/>
          <p:nvPr/>
        </p:nvSpPr>
        <p:spPr>
          <a:xfrm>
            <a:off x="5232401" y="1689100"/>
            <a:ext cx="5168770" cy="3694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56DD254-EF6F-7449-8493-2CEC51B3F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Execution Planning</a:t>
            </a:r>
            <a:endParaRPr kumimoji="1" lang="ko-KR" altLang="en-US" dirty="0"/>
          </a:p>
        </p:txBody>
      </p:sp>
      <p:sp>
        <p:nvSpPr>
          <p:cNvPr id="13" name="내용 개체 틀 5">
            <a:extLst>
              <a:ext uri="{FF2B5EF4-FFF2-40B4-BE49-F238E27FC236}">
                <a16:creationId xmlns:a16="http://schemas.microsoft.com/office/drawing/2014/main" id="{29DF2F9F-E6A5-1C4C-AB25-D5A46973986D}"/>
              </a:ext>
            </a:extLst>
          </p:cNvPr>
          <p:cNvSpPr txBox="1">
            <a:spLocks/>
          </p:cNvSpPr>
          <p:nvPr/>
        </p:nvSpPr>
        <p:spPr>
          <a:xfrm>
            <a:off x="5320145" y="5531050"/>
            <a:ext cx="7706206" cy="1326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◦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69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25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tabLst>
                <a:tab pos="1879600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795463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en-US" altLang="ko-KR" sz="2800" b="1" u="sng" dirty="0"/>
              <a:t>Proportional to the number of faces</a:t>
            </a:r>
          </a:p>
          <a:p>
            <a:pPr>
              <a:lnSpc>
                <a:spcPct val="70000"/>
              </a:lnSpc>
            </a:pPr>
            <a:r>
              <a:rPr lang="en-US" altLang="ko-KR" sz="2800" dirty="0"/>
              <a:t>166/287 ms per face on mobile GPU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altLang="ko-KR" sz="2800" dirty="0">
                <a:sym typeface="Wingdings" panose="05000000000000000000" pitchFamily="2" charset="2"/>
              </a:rPr>
              <a:t>6/7 ms per face on cloud GPU</a:t>
            </a:r>
          </a:p>
        </p:txBody>
      </p:sp>
    </p:spTree>
    <p:extLst>
      <p:ext uri="{BB962C8B-B14F-4D97-AF65-F5344CB8AC3E}">
        <p14:creationId xmlns:p14="http://schemas.microsoft.com/office/powerpoint/2010/main" val="3125849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120" y="1170505"/>
            <a:ext cx="8720882" cy="418922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9184" y="5100131"/>
            <a:ext cx="5872163" cy="1383221"/>
          </a:xfrm>
          <a:prstGeom prst="rect">
            <a:avLst/>
          </a:prstGeom>
        </p:spPr>
      </p:pic>
      <p:sp>
        <p:nvSpPr>
          <p:cNvPr id="15" name="내용 개체 틀 5">
            <a:extLst>
              <a:ext uri="{FF2B5EF4-FFF2-40B4-BE49-F238E27FC236}">
                <a16:creationId xmlns:a16="http://schemas.microsoft.com/office/drawing/2014/main" id="{E326107B-BC15-474A-BD52-DE6528E77710}"/>
              </a:ext>
            </a:extLst>
          </p:cNvPr>
          <p:cNvSpPr txBox="1">
            <a:spLocks/>
          </p:cNvSpPr>
          <p:nvPr/>
        </p:nvSpPr>
        <p:spPr>
          <a:xfrm>
            <a:off x="1541851" y="5531050"/>
            <a:ext cx="7706206" cy="1326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◦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69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25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tabLst>
                <a:tab pos="1879600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795463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en-US" altLang="ko-KR" sz="2800" b="1" u="sng" dirty="0"/>
              <a:t>High-resolution image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altLang="ko-KR" sz="2800" b="1" dirty="0">
                <a:solidFill>
                  <a:srgbClr val="FF0000"/>
                </a:solidFill>
                <a:sym typeface="Wingdings" pitchFamily="2" charset="2"/>
              </a:rPr>
              <a:t>Mobile CPU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56DD254-EF6F-7449-8493-2CEC51B3F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Execution Planning</a:t>
            </a:r>
            <a:endParaRPr kumimoji="1" lang="ko-KR" altLang="en-US" dirty="0"/>
          </a:p>
        </p:txBody>
      </p:sp>
      <p:sp>
        <p:nvSpPr>
          <p:cNvPr id="13" name="내용 개체 틀 5">
            <a:extLst>
              <a:ext uri="{FF2B5EF4-FFF2-40B4-BE49-F238E27FC236}">
                <a16:creationId xmlns:a16="http://schemas.microsoft.com/office/drawing/2014/main" id="{29DF2F9F-E6A5-1C4C-AB25-D5A46973986D}"/>
              </a:ext>
            </a:extLst>
          </p:cNvPr>
          <p:cNvSpPr txBox="1">
            <a:spLocks/>
          </p:cNvSpPr>
          <p:nvPr/>
        </p:nvSpPr>
        <p:spPr>
          <a:xfrm>
            <a:off x="5320145" y="5531050"/>
            <a:ext cx="7706206" cy="1326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◦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69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25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tabLst>
                <a:tab pos="1879600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795463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en-US" altLang="ko-KR" sz="2800" b="1" u="sng" dirty="0"/>
              <a:t>Proportional to the number of faces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ko-KR" sz="2800" b="1" dirty="0">
                <a:solidFill>
                  <a:srgbClr val="FF0000"/>
                </a:solidFill>
              </a:rPr>
              <a:t>Local GPU</a:t>
            </a:r>
            <a:r>
              <a:rPr lang="en-US" altLang="ko-KR" sz="2800" dirty="0"/>
              <a:t>: MobileFaceNet (18 ms)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ko-KR" sz="2800" b="1" dirty="0">
                <a:solidFill>
                  <a:srgbClr val="FF0000"/>
                </a:solidFill>
              </a:rPr>
              <a:t>Cloud GPU</a:t>
            </a:r>
            <a:r>
              <a:rPr lang="en-US" altLang="ko-KR" sz="2800" dirty="0"/>
              <a:t>: ICN + ArcFace (6</a:t>
            </a:r>
            <a:r>
              <a:rPr lang="ko-KR" altLang="en-US" sz="2800" dirty="0"/>
              <a:t> </a:t>
            </a:r>
            <a:r>
              <a:rPr lang="en-US" altLang="ko-KR" sz="2800" dirty="0"/>
              <a:t>+</a:t>
            </a:r>
            <a:r>
              <a:rPr lang="ko-KR" altLang="en-US" sz="2800" dirty="0"/>
              <a:t> </a:t>
            </a:r>
            <a:r>
              <a:rPr lang="en-US" altLang="ko-KR" sz="2800" dirty="0"/>
              <a:t>7 ms)</a:t>
            </a:r>
            <a:endParaRPr lang="en-US" altLang="ko-KR" sz="2800" b="1" dirty="0">
              <a:solidFill>
                <a:srgbClr val="FF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0BFE35-2539-1E46-BE2A-8B05B566E34A}"/>
              </a:ext>
            </a:extLst>
          </p:cNvPr>
          <p:cNvSpPr/>
          <p:nvPr/>
        </p:nvSpPr>
        <p:spPr>
          <a:xfrm>
            <a:off x="5232401" y="1689100"/>
            <a:ext cx="5168770" cy="3694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3959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Spatial Pipelining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B69367F6-E963-544F-AF31-815AD8E58944}"/>
              </a:ext>
            </a:extLst>
          </p:cNvPr>
          <p:cNvSpPr/>
          <p:nvPr/>
        </p:nvSpPr>
        <p:spPr>
          <a:xfrm>
            <a:off x="10695676" y="2341375"/>
            <a:ext cx="1168614" cy="47523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91429" tIns="45715" rIns="91429" bIns="45715"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Calibri" panose="020F0502020204030204" pitchFamily="34" charset="0"/>
              </a:rPr>
              <a:t>Time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D9ADC414-D183-BA4F-A81D-97F20688DBBA}"/>
              </a:ext>
            </a:extLst>
          </p:cNvPr>
          <p:cNvCxnSpPr>
            <a:cxnSpLocks/>
          </p:cNvCxnSpPr>
          <p:nvPr/>
        </p:nvCxnSpPr>
        <p:spPr>
          <a:xfrm>
            <a:off x="4299870" y="2578993"/>
            <a:ext cx="6433054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pic>
        <p:nvPicPr>
          <p:cNvPr id="254" name="그림 253">
            <a:extLst>
              <a:ext uri="{FF2B5EF4-FFF2-40B4-BE49-F238E27FC236}">
                <a16:creationId xmlns:a16="http://schemas.microsoft.com/office/drawing/2014/main" id="{52B1D9DF-7620-5A43-A8F7-33FD6DB264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992" y="3157949"/>
            <a:ext cx="3542067" cy="2677351"/>
          </a:xfrm>
          <a:prstGeom prst="rect">
            <a:avLst/>
          </a:prstGeom>
        </p:spPr>
      </p:pic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DFDFD475-703B-5640-8AA7-5B3B6A95EF37}"/>
              </a:ext>
            </a:extLst>
          </p:cNvPr>
          <p:cNvGrpSpPr/>
          <p:nvPr/>
        </p:nvGrpSpPr>
        <p:grpSpPr>
          <a:xfrm>
            <a:off x="368992" y="3163970"/>
            <a:ext cx="3542067" cy="2665309"/>
            <a:chOff x="5274114" y="1138718"/>
            <a:chExt cx="2927331" cy="2227188"/>
          </a:xfrm>
        </p:grpSpPr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58EBB0F4-0257-D346-A809-FE8C63A3045D}"/>
                </a:ext>
              </a:extLst>
            </p:cNvPr>
            <p:cNvSpPr/>
            <p:nvPr/>
          </p:nvSpPr>
          <p:spPr>
            <a:xfrm>
              <a:off x="5274114" y="1879702"/>
              <a:ext cx="731833" cy="743102"/>
            </a:xfrm>
            <a:prstGeom prst="rect">
              <a:avLst/>
            </a:prstGeom>
            <a:solidFill>
              <a:srgbClr val="00B0F0">
                <a:alpha val="43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62F2636E-C8AB-9647-BBE9-22245988C302}"/>
                </a:ext>
              </a:extLst>
            </p:cNvPr>
            <p:cNvSpPr/>
            <p:nvPr/>
          </p:nvSpPr>
          <p:spPr>
            <a:xfrm>
              <a:off x="6005947" y="1879702"/>
              <a:ext cx="731833" cy="743102"/>
            </a:xfrm>
            <a:prstGeom prst="rect">
              <a:avLst/>
            </a:prstGeom>
            <a:solidFill>
              <a:srgbClr val="00B0F0">
                <a:alpha val="43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1772B78D-0A90-A543-9A36-D1C1ED0EAF40}"/>
                </a:ext>
              </a:extLst>
            </p:cNvPr>
            <p:cNvSpPr/>
            <p:nvPr/>
          </p:nvSpPr>
          <p:spPr>
            <a:xfrm>
              <a:off x="6737779" y="1879702"/>
              <a:ext cx="731833" cy="743102"/>
            </a:xfrm>
            <a:prstGeom prst="rect">
              <a:avLst/>
            </a:prstGeom>
            <a:solidFill>
              <a:srgbClr val="00B0F0">
                <a:alpha val="43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1EDBA607-5B3B-7943-BAD6-C3797A8846FE}"/>
                </a:ext>
              </a:extLst>
            </p:cNvPr>
            <p:cNvSpPr/>
            <p:nvPr/>
          </p:nvSpPr>
          <p:spPr>
            <a:xfrm>
              <a:off x="7469612" y="1879702"/>
              <a:ext cx="731833" cy="743102"/>
            </a:xfrm>
            <a:prstGeom prst="rect">
              <a:avLst/>
            </a:prstGeom>
            <a:solidFill>
              <a:sysClr val="windowText" lastClr="000000">
                <a:alpha val="57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CCC39F9A-14AC-0F45-9B8C-1191056DDF4F}"/>
                </a:ext>
              </a:extLst>
            </p:cNvPr>
            <p:cNvSpPr/>
            <p:nvPr/>
          </p:nvSpPr>
          <p:spPr>
            <a:xfrm>
              <a:off x="5274114" y="2622804"/>
              <a:ext cx="731833" cy="743102"/>
            </a:xfrm>
            <a:prstGeom prst="rect">
              <a:avLst/>
            </a:prstGeom>
            <a:solidFill>
              <a:sysClr val="windowText" lastClr="000000">
                <a:alpha val="57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4CD57F97-F16B-DA4A-8F64-693A1C728602}"/>
                </a:ext>
              </a:extLst>
            </p:cNvPr>
            <p:cNvSpPr/>
            <p:nvPr/>
          </p:nvSpPr>
          <p:spPr>
            <a:xfrm>
              <a:off x="6005947" y="2622804"/>
              <a:ext cx="731833" cy="743102"/>
            </a:xfrm>
            <a:prstGeom prst="rect">
              <a:avLst/>
            </a:prstGeom>
            <a:solidFill>
              <a:sysClr val="windowText" lastClr="000000">
                <a:alpha val="57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3C744985-A14D-4E47-903D-35148E065680}"/>
                </a:ext>
              </a:extLst>
            </p:cNvPr>
            <p:cNvSpPr/>
            <p:nvPr/>
          </p:nvSpPr>
          <p:spPr>
            <a:xfrm>
              <a:off x="6737779" y="2622804"/>
              <a:ext cx="731833" cy="743102"/>
            </a:xfrm>
            <a:prstGeom prst="rect">
              <a:avLst/>
            </a:prstGeom>
            <a:solidFill>
              <a:sysClr val="windowText" lastClr="000000">
                <a:alpha val="57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76BCD63B-31E0-844D-8F6B-7D70BEC00C95}"/>
                </a:ext>
              </a:extLst>
            </p:cNvPr>
            <p:cNvSpPr/>
            <p:nvPr/>
          </p:nvSpPr>
          <p:spPr>
            <a:xfrm>
              <a:off x="7469612" y="2622804"/>
              <a:ext cx="731833" cy="743102"/>
            </a:xfrm>
            <a:prstGeom prst="rect">
              <a:avLst/>
            </a:prstGeom>
            <a:solidFill>
              <a:sysClr val="windowText" lastClr="000000">
                <a:alpha val="57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FCF08D07-2544-0D45-95AF-C05112FC981E}"/>
                </a:ext>
              </a:extLst>
            </p:cNvPr>
            <p:cNvSpPr/>
            <p:nvPr/>
          </p:nvSpPr>
          <p:spPr>
            <a:xfrm>
              <a:off x="5274114" y="1138718"/>
              <a:ext cx="731833" cy="743102"/>
            </a:xfrm>
            <a:prstGeom prst="rect">
              <a:avLst/>
            </a:prstGeom>
            <a:solidFill>
              <a:sysClr val="windowText" lastClr="000000">
                <a:alpha val="57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326D9190-47AC-9A42-AB1C-94FDC9FAAC3D}"/>
                </a:ext>
              </a:extLst>
            </p:cNvPr>
            <p:cNvSpPr/>
            <p:nvPr/>
          </p:nvSpPr>
          <p:spPr>
            <a:xfrm>
              <a:off x="6005947" y="1138718"/>
              <a:ext cx="731833" cy="743102"/>
            </a:xfrm>
            <a:prstGeom prst="rect">
              <a:avLst/>
            </a:prstGeom>
            <a:solidFill>
              <a:sysClr val="windowText" lastClr="000000">
                <a:alpha val="57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47C3B83B-65B7-CD45-B170-1D73E345C48D}"/>
                </a:ext>
              </a:extLst>
            </p:cNvPr>
            <p:cNvSpPr/>
            <p:nvPr/>
          </p:nvSpPr>
          <p:spPr>
            <a:xfrm>
              <a:off x="7469612" y="1138719"/>
              <a:ext cx="731833" cy="743102"/>
            </a:xfrm>
            <a:prstGeom prst="rect">
              <a:avLst/>
            </a:prstGeom>
            <a:solidFill>
              <a:sysClr val="windowText" lastClr="000000">
                <a:alpha val="57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39F30C9F-81CA-5342-B7FA-C4F6BD13924E}"/>
                </a:ext>
              </a:extLst>
            </p:cNvPr>
            <p:cNvSpPr/>
            <p:nvPr/>
          </p:nvSpPr>
          <p:spPr>
            <a:xfrm>
              <a:off x="5416357" y="2056122"/>
              <a:ext cx="468863" cy="31376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Calibri" panose="020F0502020204030204" pitchFamily="34" charset="0"/>
                </a:rPr>
                <a:t>①</a:t>
              </a: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AEB3CD59-6C37-514A-8DA6-7126E340CCC2}"/>
                </a:ext>
              </a:extLst>
            </p:cNvPr>
            <p:cNvSpPr/>
            <p:nvPr/>
          </p:nvSpPr>
          <p:spPr>
            <a:xfrm>
              <a:off x="6138333" y="2062791"/>
              <a:ext cx="468863" cy="31376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Calibri" panose="020F0502020204030204" pitchFamily="34" charset="0"/>
                </a:rPr>
                <a:t>②</a:t>
              </a: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74389AE1-31E1-F74B-853F-0598883BE608}"/>
                </a:ext>
              </a:extLst>
            </p:cNvPr>
            <p:cNvSpPr/>
            <p:nvPr/>
          </p:nvSpPr>
          <p:spPr>
            <a:xfrm>
              <a:off x="6876601" y="2045789"/>
              <a:ext cx="468863" cy="31376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Calibri" panose="020F0502020204030204" pitchFamily="34" charset="0"/>
                </a:rPr>
                <a:t>③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26D9190-47AC-9A42-AB1C-94FDC9FAAC3D}"/>
                </a:ext>
              </a:extLst>
            </p:cNvPr>
            <p:cNvSpPr/>
            <p:nvPr/>
          </p:nvSpPr>
          <p:spPr>
            <a:xfrm>
              <a:off x="6737345" y="1138718"/>
              <a:ext cx="731833" cy="743102"/>
            </a:xfrm>
            <a:prstGeom prst="rect">
              <a:avLst/>
            </a:prstGeom>
            <a:solidFill>
              <a:sysClr val="windowText" lastClr="000000">
                <a:alpha val="57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BF1946CB-6A5F-8D42-83B4-1CF690FDC616}"/>
              </a:ext>
            </a:extLst>
          </p:cNvPr>
          <p:cNvSpPr/>
          <p:nvPr/>
        </p:nvSpPr>
        <p:spPr>
          <a:xfrm>
            <a:off x="3991262" y="2887964"/>
            <a:ext cx="1509955" cy="47523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91429" tIns="45715" rIns="91429" bIns="45715"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Calibri" panose="020F0502020204030204" pitchFamily="34" charset="0"/>
              </a:rPr>
              <a:t>Mobile CPU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0C168084-AA58-AE4A-90BA-BFF76BCE6F8C}"/>
              </a:ext>
            </a:extLst>
          </p:cNvPr>
          <p:cNvSpPr/>
          <p:nvPr/>
        </p:nvSpPr>
        <p:spPr>
          <a:xfrm>
            <a:off x="5416468" y="2742895"/>
            <a:ext cx="1317391" cy="765372"/>
          </a:xfrm>
          <a:prstGeom prst="rect">
            <a:avLst/>
          </a:prstGeom>
          <a:solidFill>
            <a:srgbClr val="9BBB59">
              <a:lumMod val="40000"/>
              <a:lumOff val="60000"/>
            </a:srgbClr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91429" tIns="45715" rIns="91429" bIns="45715"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D </a:t>
            </a:r>
          </a:p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on 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Calibri" panose="020F0502020204030204" pitchFamily="34" charset="0"/>
              </a:rPr>
              <a:t>①</a:t>
            </a: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F0208663-1851-E94A-8156-921D67B3C9A1}"/>
              </a:ext>
            </a:extLst>
          </p:cNvPr>
          <p:cNvSpPr/>
          <p:nvPr/>
        </p:nvSpPr>
        <p:spPr>
          <a:xfrm>
            <a:off x="6800359" y="2742895"/>
            <a:ext cx="1317391" cy="765372"/>
          </a:xfrm>
          <a:prstGeom prst="rect">
            <a:avLst/>
          </a:prstGeom>
          <a:solidFill>
            <a:srgbClr val="9BBB59">
              <a:lumMod val="40000"/>
              <a:lumOff val="60000"/>
            </a:srgbClr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91429" tIns="45715" rIns="91429" bIns="45715"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D </a:t>
            </a:r>
          </a:p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on 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Calibri" panose="020F0502020204030204" pitchFamily="34" charset="0"/>
              </a:rPr>
              <a:t>②</a:t>
            </a: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85DC76BD-4955-4347-BDAF-D841CB50BDD6}"/>
              </a:ext>
            </a:extLst>
          </p:cNvPr>
          <p:cNvSpPr/>
          <p:nvPr/>
        </p:nvSpPr>
        <p:spPr>
          <a:xfrm>
            <a:off x="8184250" y="2742895"/>
            <a:ext cx="1317391" cy="765372"/>
          </a:xfrm>
          <a:prstGeom prst="rect">
            <a:avLst/>
          </a:prstGeom>
          <a:solidFill>
            <a:srgbClr val="9BBB59">
              <a:lumMod val="40000"/>
              <a:lumOff val="60000"/>
            </a:srgbClr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91429" tIns="45715" rIns="91429" bIns="45715"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D </a:t>
            </a:r>
          </a:p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on 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Calibri" panose="020F0502020204030204" pitchFamily="34" charset="0"/>
              </a:rPr>
              <a:t>③</a:t>
            </a: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6CC3E706-1A3C-FD4E-A678-95942FFFEA92}"/>
              </a:ext>
            </a:extLst>
          </p:cNvPr>
          <p:cNvSpPr/>
          <p:nvPr/>
        </p:nvSpPr>
        <p:spPr>
          <a:xfrm>
            <a:off x="3991262" y="4171805"/>
            <a:ext cx="1509955" cy="47523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91429" tIns="45715" rIns="91429" bIns="45715"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Calibri" panose="020F0502020204030204" pitchFamily="34" charset="0"/>
              </a:rPr>
              <a:t>Mobile GPU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281" name="직사각형 280">
            <a:extLst>
              <a:ext uri="{FF2B5EF4-FFF2-40B4-BE49-F238E27FC236}">
                <a16:creationId xmlns:a16="http://schemas.microsoft.com/office/drawing/2014/main" id="{C8902C3F-12D9-EC4A-B84F-AE20721BFBEC}"/>
              </a:ext>
            </a:extLst>
          </p:cNvPr>
          <p:cNvSpPr/>
          <p:nvPr/>
        </p:nvSpPr>
        <p:spPr>
          <a:xfrm>
            <a:off x="6779022" y="3939505"/>
            <a:ext cx="297347" cy="765372"/>
          </a:xfrm>
          <a:prstGeom prst="rect">
            <a:avLst/>
          </a:prstGeom>
          <a:solidFill>
            <a:srgbClr val="F79646">
              <a:lumMod val="40000"/>
              <a:lumOff val="60000"/>
            </a:srgbClr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91429" tIns="45715" rIns="91429" bIns="45715"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L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0C5B1FA8-97FA-7443-8FFD-8DCF370A4AEB}"/>
              </a:ext>
            </a:extLst>
          </p:cNvPr>
          <p:cNvSpPr/>
          <p:nvPr/>
        </p:nvSpPr>
        <p:spPr>
          <a:xfrm>
            <a:off x="7191651" y="3945267"/>
            <a:ext cx="297347" cy="765372"/>
          </a:xfrm>
          <a:prstGeom prst="rect">
            <a:avLst/>
          </a:prstGeom>
          <a:solidFill>
            <a:srgbClr val="F79646">
              <a:lumMod val="40000"/>
              <a:lumOff val="60000"/>
            </a:srgbClr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91429" tIns="45715" rIns="91429" bIns="45715"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L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505C0C2D-DF19-ED40-997C-90070ECFFD53}"/>
              </a:ext>
            </a:extLst>
          </p:cNvPr>
          <p:cNvSpPr/>
          <p:nvPr/>
        </p:nvSpPr>
        <p:spPr>
          <a:xfrm>
            <a:off x="7604280" y="3951144"/>
            <a:ext cx="297347" cy="765372"/>
          </a:xfrm>
          <a:prstGeom prst="rect">
            <a:avLst/>
          </a:prstGeom>
          <a:solidFill>
            <a:srgbClr val="F79646">
              <a:lumMod val="40000"/>
              <a:lumOff val="60000"/>
            </a:srgbClr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91429" tIns="45715" rIns="91429" bIns="45715"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L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8DF40BEA-9A03-FE4E-8717-0841FE982F4B}"/>
              </a:ext>
            </a:extLst>
          </p:cNvPr>
          <p:cNvSpPr/>
          <p:nvPr/>
        </p:nvSpPr>
        <p:spPr>
          <a:xfrm>
            <a:off x="8016909" y="3940235"/>
            <a:ext cx="297347" cy="765372"/>
          </a:xfrm>
          <a:prstGeom prst="rect">
            <a:avLst/>
          </a:prstGeom>
          <a:solidFill>
            <a:srgbClr val="F79646">
              <a:lumMod val="40000"/>
              <a:lumOff val="60000"/>
            </a:srgbClr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91429" tIns="45715" rIns="91429" bIns="45715"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L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4F2E4719-80EB-9D4C-9630-8913B71FA7F8}"/>
              </a:ext>
            </a:extLst>
          </p:cNvPr>
          <p:cNvSpPr/>
          <p:nvPr/>
        </p:nvSpPr>
        <p:spPr>
          <a:xfrm>
            <a:off x="8487960" y="3945997"/>
            <a:ext cx="297347" cy="765372"/>
          </a:xfrm>
          <a:prstGeom prst="rect">
            <a:avLst/>
          </a:prstGeom>
          <a:solidFill>
            <a:srgbClr val="F79646">
              <a:lumMod val="40000"/>
              <a:lumOff val="60000"/>
            </a:srgbClr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91429" tIns="45715" rIns="91429" bIns="45715"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L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59323865-4ED8-6446-9A4B-78F869EFA4BD}"/>
              </a:ext>
            </a:extLst>
          </p:cNvPr>
          <p:cNvSpPr/>
          <p:nvPr/>
        </p:nvSpPr>
        <p:spPr>
          <a:xfrm>
            <a:off x="8905670" y="3951874"/>
            <a:ext cx="297347" cy="765372"/>
          </a:xfrm>
          <a:prstGeom prst="rect">
            <a:avLst/>
          </a:prstGeom>
          <a:solidFill>
            <a:srgbClr val="F79646">
              <a:lumMod val="40000"/>
              <a:lumOff val="60000"/>
            </a:srgbClr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91429" tIns="45715" rIns="91429" bIns="45715"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L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33EB6EBD-2244-614A-A880-B946B468F1B4}"/>
              </a:ext>
            </a:extLst>
          </p:cNvPr>
          <p:cNvSpPr/>
          <p:nvPr/>
        </p:nvSpPr>
        <p:spPr>
          <a:xfrm>
            <a:off x="9338970" y="3943584"/>
            <a:ext cx="297347" cy="765372"/>
          </a:xfrm>
          <a:prstGeom prst="rect">
            <a:avLst/>
          </a:prstGeom>
          <a:solidFill>
            <a:srgbClr val="F79646">
              <a:lumMod val="40000"/>
              <a:lumOff val="60000"/>
            </a:srgbClr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91429" tIns="45715" rIns="91429" bIns="45715"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L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9C8F46DB-559D-5245-B278-E89513FFF214}"/>
              </a:ext>
            </a:extLst>
          </p:cNvPr>
          <p:cNvSpPr/>
          <p:nvPr/>
        </p:nvSpPr>
        <p:spPr>
          <a:xfrm>
            <a:off x="9756680" y="3949346"/>
            <a:ext cx="297347" cy="765372"/>
          </a:xfrm>
          <a:prstGeom prst="rect">
            <a:avLst/>
          </a:prstGeom>
          <a:solidFill>
            <a:srgbClr val="F79646">
              <a:lumMod val="40000"/>
              <a:lumOff val="60000"/>
            </a:srgbClr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91429" tIns="45715" rIns="91429" bIns="45715"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L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E36FC5E6-FC00-A64F-8052-DB2E93E95F2D}"/>
              </a:ext>
            </a:extLst>
          </p:cNvPr>
          <p:cNvSpPr/>
          <p:nvPr/>
        </p:nvSpPr>
        <p:spPr>
          <a:xfrm>
            <a:off x="10174391" y="3955223"/>
            <a:ext cx="297347" cy="765372"/>
          </a:xfrm>
          <a:prstGeom prst="rect">
            <a:avLst/>
          </a:prstGeom>
          <a:solidFill>
            <a:srgbClr val="F79646">
              <a:lumMod val="40000"/>
              <a:lumOff val="60000"/>
            </a:srgbClr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91429" tIns="45715" rIns="91429" bIns="45715"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L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26D7FC89-19BD-7144-93CD-981A8E47A694}"/>
              </a:ext>
            </a:extLst>
          </p:cNvPr>
          <p:cNvSpPr/>
          <p:nvPr/>
        </p:nvSpPr>
        <p:spPr>
          <a:xfrm>
            <a:off x="10588185" y="3959008"/>
            <a:ext cx="297347" cy="765372"/>
          </a:xfrm>
          <a:prstGeom prst="rect">
            <a:avLst/>
          </a:prstGeom>
          <a:solidFill>
            <a:srgbClr val="F79646">
              <a:lumMod val="40000"/>
              <a:lumOff val="60000"/>
            </a:srgbClr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91429" tIns="45715" rIns="91429" bIns="45715"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L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29993127-E1B5-064B-A619-36F2591820CB}"/>
              </a:ext>
            </a:extLst>
          </p:cNvPr>
          <p:cNvSpPr/>
          <p:nvPr/>
        </p:nvSpPr>
        <p:spPr>
          <a:xfrm>
            <a:off x="3991262" y="5342990"/>
            <a:ext cx="1372686" cy="47523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91429" tIns="45715" rIns="91429" bIns="45715"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Calibri" panose="020F0502020204030204" pitchFamily="34" charset="0"/>
              </a:rPr>
              <a:t>Cloud GPU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B7FF2551-C614-D941-A746-DB3B814C0FAA}"/>
              </a:ext>
            </a:extLst>
          </p:cNvPr>
          <p:cNvSpPr/>
          <p:nvPr/>
        </p:nvSpPr>
        <p:spPr>
          <a:xfrm>
            <a:off x="6779022" y="5181017"/>
            <a:ext cx="377066" cy="1018710"/>
          </a:xfrm>
          <a:prstGeom prst="rect">
            <a:avLst/>
          </a:prstGeom>
          <a:solidFill>
            <a:srgbClr val="8064A2">
              <a:lumMod val="40000"/>
              <a:lumOff val="60000"/>
            </a:srgbClr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91429" tIns="45715" rIns="91429" bIns="45715"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I</a:t>
            </a:r>
            <a:b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Calibri" panose="020F0502020204030204" pitchFamily="34" charset="0"/>
                <a:sym typeface="Wingdings" panose="05000000000000000000" pitchFamily="2" charset="2"/>
              </a:rPr>
            </a:b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+H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6E231452-ACEB-A94A-91DE-08881897BC54}"/>
              </a:ext>
            </a:extLst>
          </p:cNvPr>
          <p:cNvSpPr/>
          <p:nvPr/>
        </p:nvSpPr>
        <p:spPr>
          <a:xfrm>
            <a:off x="7245202" y="5184954"/>
            <a:ext cx="377066" cy="1018710"/>
          </a:xfrm>
          <a:prstGeom prst="rect">
            <a:avLst/>
          </a:prstGeom>
          <a:solidFill>
            <a:srgbClr val="4BACC6">
              <a:lumMod val="40000"/>
              <a:lumOff val="60000"/>
            </a:srgbClr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91429" tIns="45715" rIns="91429" bIns="45715"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H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95974179-2677-EF4B-B211-81A02C7316AE}"/>
              </a:ext>
            </a:extLst>
          </p:cNvPr>
          <p:cNvSpPr/>
          <p:nvPr/>
        </p:nvSpPr>
        <p:spPr>
          <a:xfrm>
            <a:off x="7711382" y="5185893"/>
            <a:ext cx="377066" cy="1018710"/>
          </a:xfrm>
          <a:prstGeom prst="rect">
            <a:avLst/>
          </a:prstGeom>
          <a:solidFill>
            <a:srgbClr val="8064A2">
              <a:lumMod val="40000"/>
              <a:lumOff val="60000"/>
            </a:srgbClr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91429" tIns="45715" rIns="91429" bIns="45715"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I</a:t>
            </a:r>
            <a:b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Calibri" panose="020F0502020204030204" pitchFamily="34" charset="0"/>
                <a:sym typeface="Wingdings" panose="05000000000000000000" pitchFamily="2" charset="2"/>
              </a:rPr>
            </a:b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+H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F7C85CD7-1CC4-1E4C-ABC3-A868E4925B7F}"/>
              </a:ext>
            </a:extLst>
          </p:cNvPr>
          <p:cNvSpPr/>
          <p:nvPr/>
        </p:nvSpPr>
        <p:spPr>
          <a:xfrm>
            <a:off x="8215662" y="5189031"/>
            <a:ext cx="377066" cy="1018710"/>
          </a:xfrm>
          <a:prstGeom prst="rect">
            <a:avLst/>
          </a:prstGeom>
          <a:solidFill>
            <a:srgbClr val="8064A2">
              <a:lumMod val="40000"/>
              <a:lumOff val="60000"/>
            </a:srgbClr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91429" tIns="45715" rIns="91429" bIns="45715"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I</a:t>
            </a:r>
            <a:b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Calibri" panose="020F0502020204030204" pitchFamily="34" charset="0"/>
                <a:sym typeface="Wingdings" panose="05000000000000000000" pitchFamily="2" charset="2"/>
              </a:rPr>
            </a:b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+H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A7F89BB9-8A77-524E-A1A5-B7D0D424B654}"/>
              </a:ext>
            </a:extLst>
          </p:cNvPr>
          <p:cNvSpPr/>
          <p:nvPr/>
        </p:nvSpPr>
        <p:spPr>
          <a:xfrm>
            <a:off x="8662792" y="5190741"/>
            <a:ext cx="377066" cy="1018710"/>
          </a:xfrm>
          <a:prstGeom prst="rect">
            <a:avLst/>
          </a:prstGeom>
          <a:solidFill>
            <a:srgbClr val="8064A2">
              <a:lumMod val="40000"/>
              <a:lumOff val="60000"/>
            </a:srgbClr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91429" tIns="45715" rIns="91429" bIns="45715"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I</a:t>
            </a:r>
            <a:b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Calibri" panose="020F0502020204030204" pitchFamily="34" charset="0"/>
                <a:sym typeface="Wingdings" panose="05000000000000000000" pitchFamily="2" charset="2"/>
              </a:rPr>
            </a:b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+H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2E1945B4-DD33-3745-9BE9-36F8A176E08C}"/>
              </a:ext>
            </a:extLst>
          </p:cNvPr>
          <p:cNvSpPr/>
          <p:nvPr/>
        </p:nvSpPr>
        <p:spPr>
          <a:xfrm>
            <a:off x="9128972" y="5192733"/>
            <a:ext cx="377066" cy="1018710"/>
          </a:xfrm>
          <a:prstGeom prst="rect">
            <a:avLst/>
          </a:prstGeom>
          <a:solidFill>
            <a:srgbClr val="8064A2">
              <a:lumMod val="40000"/>
              <a:lumOff val="60000"/>
            </a:srgbClr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91429" tIns="45715" rIns="91429" bIns="45715"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I</a:t>
            </a:r>
            <a:b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Calibri" panose="020F0502020204030204" pitchFamily="34" charset="0"/>
                <a:sym typeface="Wingdings" panose="05000000000000000000" pitchFamily="2" charset="2"/>
              </a:rPr>
            </a:b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+H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F9D6C3C8-D26D-F949-84D0-3282596C786D}"/>
              </a:ext>
            </a:extLst>
          </p:cNvPr>
          <p:cNvSpPr/>
          <p:nvPr/>
        </p:nvSpPr>
        <p:spPr>
          <a:xfrm>
            <a:off x="9601502" y="5192733"/>
            <a:ext cx="377066" cy="1018710"/>
          </a:xfrm>
          <a:prstGeom prst="rect">
            <a:avLst/>
          </a:prstGeom>
          <a:solidFill>
            <a:srgbClr val="4BACC6">
              <a:lumMod val="40000"/>
              <a:lumOff val="60000"/>
            </a:srgbClr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91429" tIns="45715" rIns="91429" bIns="45715"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H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9B7903F8-6E53-C94D-B95C-A7EF235CC7C3}"/>
              </a:ext>
            </a:extLst>
          </p:cNvPr>
          <p:cNvSpPr/>
          <p:nvPr/>
        </p:nvSpPr>
        <p:spPr>
          <a:xfrm>
            <a:off x="10054984" y="5191240"/>
            <a:ext cx="377066" cy="1018710"/>
          </a:xfrm>
          <a:prstGeom prst="rect">
            <a:avLst/>
          </a:prstGeom>
          <a:solidFill>
            <a:srgbClr val="8064A2">
              <a:lumMod val="40000"/>
              <a:lumOff val="60000"/>
            </a:srgbClr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91429" tIns="45715" rIns="91429" bIns="45715"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I</a:t>
            </a:r>
            <a:b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Calibri" panose="020F0502020204030204" pitchFamily="34" charset="0"/>
                <a:sym typeface="Wingdings" panose="05000000000000000000" pitchFamily="2" charset="2"/>
              </a:rPr>
            </a:b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+H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8F4E8ACD-151D-184D-953A-CD8CD61B42FB}"/>
              </a:ext>
            </a:extLst>
          </p:cNvPr>
          <p:cNvSpPr/>
          <p:nvPr/>
        </p:nvSpPr>
        <p:spPr>
          <a:xfrm>
            <a:off x="10508466" y="5193232"/>
            <a:ext cx="377066" cy="1018710"/>
          </a:xfrm>
          <a:prstGeom prst="rect">
            <a:avLst/>
          </a:prstGeom>
          <a:solidFill>
            <a:srgbClr val="8064A2">
              <a:lumMod val="40000"/>
              <a:lumOff val="60000"/>
            </a:srgbClr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91429" tIns="45715" rIns="91429" bIns="45715" rtlCol="0" anchor="ctr"/>
          <a:lstStyle/>
          <a:p>
            <a:pPr marL="0" marR="0" lvl="0" indent="0" algn="ctr" defTabSz="914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I</a:t>
            </a:r>
            <a:b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Calibri" panose="020F0502020204030204" pitchFamily="34" charset="0"/>
                <a:sym typeface="Wingdings" panose="05000000000000000000" pitchFamily="2" charset="2"/>
              </a:rPr>
            </a:b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+H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grpSp>
        <p:nvGrpSpPr>
          <p:cNvPr id="299" name="그룹 298">
            <a:extLst>
              <a:ext uri="{FF2B5EF4-FFF2-40B4-BE49-F238E27FC236}">
                <a16:creationId xmlns:a16="http://schemas.microsoft.com/office/drawing/2014/main" id="{958F7F2E-7110-284A-A51C-9E541AF7E0EF}"/>
              </a:ext>
            </a:extLst>
          </p:cNvPr>
          <p:cNvGrpSpPr/>
          <p:nvPr/>
        </p:nvGrpSpPr>
        <p:grpSpPr>
          <a:xfrm>
            <a:off x="976668" y="1710446"/>
            <a:ext cx="1977818" cy="475235"/>
            <a:chOff x="1350084" y="373860"/>
            <a:chExt cx="1842866" cy="475235"/>
          </a:xfrm>
        </p:grpSpPr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090A812F-43D6-F542-9093-513D1500F2D6}"/>
                </a:ext>
              </a:extLst>
            </p:cNvPr>
            <p:cNvSpPr/>
            <p:nvPr/>
          </p:nvSpPr>
          <p:spPr>
            <a:xfrm>
              <a:off x="1350084" y="444971"/>
              <a:ext cx="493014" cy="324592"/>
            </a:xfrm>
            <a:prstGeom prst="rect">
              <a:avLst/>
            </a:prstGeom>
            <a:solidFill>
              <a:srgbClr val="9BBB59">
                <a:lumMod val="40000"/>
                <a:lumOff val="60000"/>
              </a:srgbClr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91429" tIns="45715" rIns="91429" bIns="45715"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맑은 고딕" panose="020B0503020000020004" pitchFamily="50" charset="-127"/>
                  <a:cs typeface="Calibri" panose="020F0502020204030204" pitchFamily="34" charset="0"/>
                  <a:sym typeface="Wingdings" panose="05000000000000000000" pitchFamily="2" charset="2"/>
                </a:rPr>
                <a:t>D</a:t>
              </a: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D6C37295-AD45-3E47-BD8A-C9B0346E72C5}"/>
                </a:ext>
              </a:extLst>
            </p:cNvPr>
            <p:cNvSpPr/>
            <p:nvPr/>
          </p:nvSpPr>
          <p:spPr>
            <a:xfrm>
              <a:off x="1820264" y="373860"/>
              <a:ext cx="1372686" cy="47523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91429" tIns="45715" rIns="91429" bIns="45715"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맑은 고딕" panose="020B0503020000020004" pitchFamily="50" charset="-127"/>
                  <a:cs typeface="Calibri" panose="020F0502020204030204" pitchFamily="34" charset="0"/>
                </a:rPr>
                <a:t>Detection</a:t>
              </a: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302" name="그룹 301">
            <a:extLst>
              <a:ext uri="{FF2B5EF4-FFF2-40B4-BE49-F238E27FC236}">
                <a16:creationId xmlns:a16="http://schemas.microsoft.com/office/drawing/2014/main" id="{29527B7E-9A4C-5C42-955D-A892FBD6752C}"/>
              </a:ext>
            </a:extLst>
          </p:cNvPr>
          <p:cNvGrpSpPr/>
          <p:nvPr/>
        </p:nvGrpSpPr>
        <p:grpSpPr>
          <a:xfrm>
            <a:off x="3117794" y="1712436"/>
            <a:ext cx="2537292" cy="475235"/>
            <a:chOff x="1273884" y="375003"/>
            <a:chExt cx="2537292" cy="475235"/>
          </a:xfrm>
        </p:grpSpPr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F8D012B2-7311-2248-B344-ED2E9ABE0EF2}"/>
                </a:ext>
              </a:extLst>
            </p:cNvPr>
            <p:cNvSpPr/>
            <p:nvPr/>
          </p:nvSpPr>
          <p:spPr>
            <a:xfrm>
              <a:off x="1273884" y="444971"/>
              <a:ext cx="493014" cy="324592"/>
            </a:xfrm>
            <a:prstGeom prst="rect">
              <a:avLst/>
            </a:prstGeom>
            <a:solidFill>
              <a:srgbClr val="F79646">
                <a:lumMod val="40000"/>
                <a:lumOff val="60000"/>
              </a:srgbClr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91429" tIns="45715" rIns="91429" bIns="45715"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맑은 고딕" panose="020B0503020000020004" pitchFamily="50" charset="-127"/>
                  <a:cs typeface="Calibri" panose="020F0502020204030204" pitchFamily="34" charset="0"/>
                  <a:sym typeface="Wingdings" panose="05000000000000000000" pitchFamily="2" charset="2"/>
                </a:rPr>
                <a:t>L</a:t>
              </a: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03DB7372-5FB1-0247-9899-97BAB951F7E4}"/>
                </a:ext>
              </a:extLst>
            </p:cNvPr>
            <p:cNvSpPr/>
            <p:nvPr/>
          </p:nvSpPr>
          <p:spPr>
            <a:xfrm>
              <a:off x="1379377" y="375003"/>
              <a:ext cx="2431799" cy="47523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91429" tIns="45715" rIns="91429" bIns="45715"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맑은 고딕" panose="020B0503020000020004" pitchFamily="50" charset="-127"/>
                  <a:cs typeface="Calibri" panose="020F0502020204030204" pitchFamily="34" charset="0"/>
                </a:rPr>
                <a:t>Lightweight </a:t>
              </a:r>
            </a:p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맑은 고딕" panose="020B0503020000020004" pitchFamily="50" charset="-127"/>
                  <a:cs typeface="Calibri" panose="020F0502020204030204" pitchFamily="34" charset="0"/>
                </a:rPr>
                <a:t>recognition</a:t>
              </a: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305" name="그룹 304">
            <a:extLst>
              <a:ext uri="{FF2B5EF4-FFF2-40B4-BE49-F238E27FC236}">
                <a16:creationId xmlns:a16="http://schemas.microsoft.com/office/drawing/2014/main" id="{8457A017-E608-4F4B-9320-A182BF92CD1F}"/>
              </a:ext>
            </a:extLst>
          </p:cNvPr>
          <p:cNvGrpSpPr/>
          <p:nvPr/>
        </p:nvGrpSpPr>
        <p:grpSpPr>
          <a:xfrm>
            <a:off x="5818394" y="1714586"/>
            <a:ext cx="2251786" cy="475235"/>
            <a:chOff x="1350084" y="375003"/>
            <a:chExt cx="2251786" cy="475235"/>
          </a:xfrm>
        </p:grpSpPr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EC5EA146-5383-104E-AC56-B8A9CDF8841A}"/>
                </a:ext>
              </a:extLst>
            </p:cNvPr>
            <p:cNvSpPr/>
            <p:nvPr/>
          </p:nvSpPr>
          <p:spPr>
            <a:xfrm>
              <a:off x="1350084" y="444971"/>
              <a:ext cx="493014" cy="324592"/>
            </a:xfrm>
            <a:prstGeom prst="rect">
              <a:avLst/>
            </a:prstGeom>
            <a:solidFill>
              <a:srgbClr val="4BACC6">
                <a:lumMod val="40000"/>
                <a:lumOff val="60000"/>
              </a:srgbClr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91429" tIns="45715" rIns="91429" bIns="45715"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맑은 고딕" panose="020B0503020000020004" pitchFamily="50" charset="-127"/>
                  <a:cs typeface="Calibri" panose="020F0502020204030204" pitchFamily="34" charset="0"/>
                  <a:sym typeface="Wingdings" panose="05000000000000000000" pitchFamily="2" charset="2"/>
                </a:rPr>
                <a:t>H</a:t>
              </a: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9293C001-8766-854B-B35B-B598E4C6ACF8}"/>
                </a:ext>
              </a:extLst>
            </p:cNvPr>
            <p:cNvSpPr/>
            <p:nvPr/>
          </p:nvSpPr>
          <p:spPr>
            <a:xfrm>
              <a:off x="1885147" y="375003"/>
              <a:ext cx="1716723" cy="47523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91429" tIns="45715" rIns="91429" bIns="45715"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맑은 고딕" panose="020B0503020000020004" pitchFamily="50" charset="-127"/>
                  <a:cs typeface="Calibri" panose="020F0502020204030204" pitchFamily="34" charset="0"/>
                </a:rPr>
                <a:t>Heavy</a:t>
              </a:r>
            </a:p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맑은 고딕" panose="020B0503020000020004" pitchFamily="50" charset="-127"/>
                  <a:cs typeface="Calibri" panose="020F0502020204030204" pitchFamily="34" charset="0"/>
                </a:rPr>
                <a:t>recognition</a:t>
              </a: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308" name="그룹 307">
            <a:extLst>
              <a:ext uri="{FF2B5EF4-FFF2-40B4-BE49-F238E27FC236}">
                <a16:creationId xmlns:a16="http://schemas.microsoft.com/office/drawing/2014/main" id="{CA35E624-330E-DE48-AA92-9E1F9C665357}"/>
              </a:ext>
            </a:extLst>
          </p:cNvPr>
          <p:cNvGrpSpPr/>
          <p:nvPr/>
        </p:nvGrpSpPr>
        <p:grpSpPr>
          <a:xfrm>
            <a:off x="8233487" y="1701923"/>
            <a:ext cx="2586048" cy="475235"/>
            <a:chOff x="1221276" y="375003"/>
            <a:chExt cx="2422605" cy="475235"/>
          </a:xfrm>
        </p:grpSpPr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B1D62030-EC52-4847-BF70-E02656E41C28}"/>
                </a:ext>
              </a:extLst>
            </p:cNvPr>
            <p:cNvSpPr/>
            <p:nvPr/>
          </p:nvSpPr>
          <p:spPr>
            <a:xfrm>
              <a:off x="1221276" y="444971"/>
              <a:ext cx="712109" cy="324592"/>
            </a:xfrm>
            <a:prstGeom prst="rect">
              <a:avLst/>
            </a:prstGeom>
            <a:solidFill>
              <a:srgbClr val="8064A2">
                <a:lumMod val="40000"/>
                <a:lumOff val="60000"/>
              </a:srgbClr>
            </a:solidFill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91429" tIns="45715" rIns="91429" bIns="45715"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맑은 고딕" panose="020B0503020000020004" pitchFamily="50" charset="-127"/>
                  <a:cs typeface="Calibri" panose="020F0502020204030204" pitchFamily="34" charset="0"/>
                  <a:sym typeface="Wingdings" panose="05000000000000000000" pitchFamily="2" charset="2"/>
                </a:rPr>
                <a:t>I+H</a:t>
              </a: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953D9AFE-814E-974F-927F-AE4521AFD708}"/>
                </a:ext>
              </a:extLst>
            </p:cNvPr>
            <p:cNvSpPr/>
            <p:nvPr/>
          </p:nvSpPr>
          <p:spPr>
            <a:xfrm>
              <a:off x="1982930" y="375003"/>
              <a:ext cx="1660951" cy="47523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91429" tIns="45715" rIns="91429" bIns="45715" rtlCol="0" anchor="ctr"/>
            <a:lstStyle/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맑은 고딕" panose="020B0503020000020004" pitchFamily="50" charset="-127"/>
                  <a:cs typeface="Calibri" panose="020F0502020204030204" pitchFamily="34" charset="0"/>
                </a:rPr>
                <a:t>ICN + Heavy</a:t>
              </a:r>
            </a:p>
            <a:p>
              <a:pPr marL="0" marR="0" lvl="0" indent="0" algn="ctr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맑은 고딕" panose="020B0503020000020004" pitchFamily="50" charset="-127"/>
                  <a:cs typeface="Calibri" panose="020F0502020204030204" pitchFamily="34" charset="0"/>
                </a:rPr>
                <a:t>recognition</a:t>
              </a: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6714809" y="3891967"/>
            <a:ext cx="1656703" cy="889281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6722201" y="5114345"/>
            <a:ext cx="1411206" cy="1174333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8430704" y="3891967"/>
            <a:ext cx="1248204" cy="889281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9716787" y="3891967"/>
            <a:ext cx="1228827" cy="889281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8181838" y="5114345"/>
            <a:ext cx="1349421" cy="1174333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9565083" y="5114345"/>
            <a:ext cx="1349421" cy="1174333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EB3CD59-6C37-514A-8DA6-7126E340CCC2}"/>
              </a:ext>
            </a:extLst>
          </p:cNvPr>
          <p:cNvSpPr/>
          <p:nvPr/>
        </p:nvSpPr>
        <p:spPr>
          <a:xfrm>
            <a:off x="8662792" y="3505782"/>
            <a:ext cx="567324" cy="37548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lvl="0" algn="ctr" defTabSz="914296" latinLnBrk="0">
              <a:defRPr/>
            </a:pPr>
            <a:r>
              <a:rPr lang="en-US" altLang="ko-KR" sz="2000" b="1" kern="0" dirty="0">
                <a:solidFill>
                  <a:prstClr val="black"/>
                </a:solidFill>
                <a:cs typeface="Calibri" panose="020F0502020204030204" pitchFamily="34" charset="0"/>
              </a:rPr>
              <a:t>②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EB3CD59-6C37-514A-8DA6-7126E340CCC2}"/>
              </a:ext>
            </a:extLst>
          </p:cNvPr>
          <p:cNvSpPr/>
          <p:nvPr/>
        </p:nvSpPr>
        <p:spPr>
          <a:xfrm>
            <a:off x="8662792" y="4752257"/>
            <a:ext cx="567324" cy="37548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lvl="0" algn="ctr" defTabSz="914296" latinLnBrk="0">
              <a:defRPr/>
            </a:pPr>
            <a:r>
              <a:rPr lang="en-US" altLang="ko-KR" sz="2000" b="1" kern="0" dirty="0">
                <a:solidFill>
                  <a:prstClr val="black"/>
                </a:solidFill>
                <a:cs typeface="Calibri" panose="020F0502020204030204" pitchFamily="34" charset="0"/>
              </a:rPr>
              <a:t>②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EB3CD59-6C37-514A-8DA6-7126E340CCC2}"/>
              </a:ext>
            </a:extLst>
          </p:cNvPr>
          <p:cNvSpPr/>
          <p:nvPr/>
        </p:nvSpPr>
        <p:spPr>
          <a:xfrm>
            <a:off x="9924630" y="3505782"/>
            <a:ext cx="567324" cy="37548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lvl="0" algn="ctr" defTabSz="914296" latinLnBrk="0">
              <a:defRPr/>
            </a:pPr>
            <a:r>
              <a:rPr lang="en-US" altLang="ko-KR" sz="2000" b="1" kern="0" dirty="0">
                <a:solidFill>
                  <a:prstClr val="black"/>
                </a:solidFill>
                <a:cs typeface="Calibri" panose="020F0502020204030204" pitchFamily="34" charset="0"/>
              </a:rPr>
              <a:t>③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EB3CD59-6C37-514A-8DA6-7126E340CCC2}"/>
              </a:ext>
            </a:extLst>
          </p:cNvPr>
          <p:cNvSpPr/>
          <p:nvPr/>
        </p:nvSpPr>
        <p:spPr>
          <a:xfrm>
            <a:off x="9924630" y="4752257"/>
            <a:ext cx="567324" cy="37548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lvl="0" algn="ctr" defTabSz="914296" latinLnBrk="0">
              <a:defRPr/>
            </a:pPr>
            <a:r>
              <a:rPr lang="en-US" altLang="ko-KR" sz="2000" b="1" kern="0" dirty="0">
                <a:solidFill>
                  <a:prstClr val="black"/>
                </a:solidFill>
                <a:cs typeface="Calibri" panose="020F0502020204030204" pitchFamily="34" charset="0"/>
              </a:rPr>
              <a:t>③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EB3CD59-6C37-514A-8DA6-7126E340CCC2}"/>
              </a:ext>
            </a:extLst>
          </p:cNvPr>
          <p:cNvSpPr/>
          <p:nvPr/>
        </p:nvSpPr>
        <p:spPr>
          <a:xfrm>
            <a:off x="7181227" y="3505782"/>
            <a:ext cx="567324" cy="37548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lvl="0" algn="ctr" defTabSz="914296" latinLnBrk="0">
              <a:defRPr/>
            </a:pPr>
            <a:r>
              <a:rPr lang="en-US" altLang="ko-KR" sz="2000" b="1" kern="0" dirty="0">
                <a:solidFill>
                  <a:prstClr val="black"/>
                </a:solidFill>
                <a:cs typeface="Calibri" panose="020F0502020204030204" pitchFamily="34" charset="0"/>
              </a:rPr>
              <a:t>①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EB3CD59-6C37-514A-8DA6-7126E340CCC2}"/>
              </a:ext>
            </a:extLst>
          </p:cNvPr>
          <p:cNvSpPr/>
          <p:nvPr/>
        </p:nvSpPr>
        <p:spPr>
          <a:xfrm>
            <a:off x="7181227" y="4752257"/>
            <a:ext cx="567324" cy="37548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lvl="0" algn="ctr" defTabSz="914296" latinLnBrk="0">
              <a:defRPr/>
            </a:pPr>
            <a:r>
              <a:rPr lang="en-US" altLang="ko-KR" sz="2000" b="1" kern="0" dirty="0">
                <a:solidFill>
                  <a:prstClr val="black"/>
                </a:solidFill>
                <a:cs typeface="Calibri" panose="020F0502020204030204" pitchFamily="34" charset="0"/>
              </a:rPr>
              <a:t>①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52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" grpId="0" animBg="1"/>
      <p:bldP spid="276" grpId="0" animBg="1"/>
      <p:bldP spid="277" grpId="0" animBg="1"/>
      <p:bldP spid="281" grpId="0" animBg="1"/>
      <p:bldP spid="282" grpId="0" animBg="1"/>
      <p:bldP spid="283" grpId="0" animBg="1"/>
      <p:bldP spid="284" grpId="0" animBg="1"/>
      <p:bldP spid="285" grpId="0" animBg="1"/>
      <p:bldP spid="286" grpId="0" animBg="1"/>
      <p:bldP spid="287" grpId="0" animBg="1"/>
      <p:bldP spid="288" grpId="0" animBg="1"/>
      <p:bldP spid="289" grpId="0" animBg="1"/>
      <p:bldP spid="290" grpId="0" animBg="1"/>
      <p:bldP spid="279" grpId="0" animBg="1"/>
      <p:bldP spid="291" grpId="0" animBg="1"/>
      <p:bldP spid="292" grpId="0" animBg="1"/>
      <p:bldP spid="293" grpId="0" animBg="1"/>
      <p:bldP spid="294" grpId="0" animBg="1"/>
      <p:bldP spid="295" grpId="0" animBg="1"/>
      <p:bldP spid="296" grpId="0" animBg="1"/>
      <p:bldP spid="297" grpId="0" animBg="1"/>
      <p:bldP spid="298" grpId="0" animBg="1"/>
      <p:bldP spid="6" grpId="0" animBg="1"/>
      <p:bldP spid="66" grpId="0" animBg="1"/>
      <p:bldP spid="75" grpId="0" animBg="1"/>
      <p:bldP spid="77" grpId="0" animBg="1"/>
      <p:bldP spid="78" grpId="0" animBg="1"/>
      <p:bldP spid="79" grpId="0" animBg="1"/>
      <p:bldP spid="80" grpId="0"/>
      <p:bldP spid="81" grpId="0"/>
      <p:bldP spid="84" grpId="0"/>
      <p:bldP spid="85" grpId="0"/>
      <p:bldP spid="86" grpId="0"/>
      <p:bldP spid="8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85" y="1723884"/>
            <a:ext cx="10682365" cy="437183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9184" y="5100131"/>
            <a:ext cx="5872163" cy="1383221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08B8FAA9-3998-934C-B118-1738B27A8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EagleEye: Putting Things Together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6D74F4-3C91-884E-8954-38CE33D7065E}"/>
              </a:ext>
            </a:extLst>
          </p:cNvPr>
          <p:cNvSpPr txBox="1"/>
          <p:nvPr/>
        </p:nvSpPr>
        <p:spPr>
          <a:xfrm>
            <a:off x="1100356" y="1334893"/>
            <a:ext cx="3133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>
                <a:solidFill>
                  <a:srgbClr val="FF0000"/>
                </a:solidFill>
              </a:rPr>
              <a:t>Divide and process in units of image blocks</a:t>
            </a:r>
            <a:endParaRPr kumimoji="1"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0BFE35-2539-1E46-BE2A-8B05B566E34A}"/>
              </a:ext>
            </a:extLst>
          </p:cNvPr>
          <p:cNvSpPr/>
          <p:nvPr/>
        </p:nvSpPr>
        <p:spPr>
          <a:xfrm>
            <a:off x="1955801" y="2997200"/>
            <a:ext cx="1422400" cy="101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6D74F4-3C91-884E-8954-38CE33D7065E}"/>
              </a:ext>
            </a:extLst>
          </p:cNvPr>
          <p:cNvSpPr txBox="1"/>
          <p:nvPr/>
        </p:nvSpPr>
        <p:spPr>
          <a:xfrm>
            <a:off x="2902608" y="1334893"/>
            <a:ext cx="3446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>
                <a:solidFill>
                  <a:srgbClr val="FF0000"/>
                </a:solidFill>
              </a:rPr>
              <a:t>Filter background blocks</a:t>
            </a:r>
            <a:endParaRPr kumimoji="1"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0BFE35-2539-1E46-BE2A-8B05B566E34A}"/>
              </a:ext>
            </a:extLst>
          </p:cNvPr>
          <p:cNvSpPr/>
          <p:nvPr/>
        </p:nvSpPr>
        <p:spPr>
          <a:xfrm>
            <a:off x="3889316" y="2940812"/>
            <a:ext cx="1597083" cy="11287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6D74F4-3C91-884E-8954-38CE33D7065E}"/>
              </a:ext>
            </a:extLst>
          </p:cNvPr>
          <p:cNvSpPr txBox="1"/>
          <p:nvPr/>
        </p:nvSpPr>
        <p:spPr>
          <a:xfrm>
            <a:off x="5655269" y="1334893"/>
            <a:ext cx="2589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>
                <a:solidFill>
                  <a:srgbClr val="FF0000"/>
                </a:solidFill>
              </a:rPr>
              <a:t>Run face </a:t>
            </a:r>
            <a:br>
              <a:rPr kumimoji="1" lang="en-US" altLang="ko-KR" sz="2400" b="1" dirty="0">
                <a:solidFill>
                  <a:srgbClr val="FF0000"/>
                </a:solidFill>
              </a:rPr>
            </a:br>
            <a:r>
              <a:rPr kumimoji="1" lang="en-US" altLang="ko-KR" sz="2400" b="1" dirty="0">
                <a:solidFill>
                  <a:srgbClr val="FF0000"/>
                </a:solidFill>
              </a:rPr>
              <a:t>detection on scene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0BFE35-2539-1E46-BE2A-8B05B566E34A}"/>
              </a:ext>
            </a:extLst>
          </p:cNvPr>
          <p:cNvSpPr/>
          <p:nvPr/>
        </p:nvSpPr>
        <p:spPr>
          <a:xfrm>
            <a:off x="5883470" y="3061402"/>
            <a:ext cx="2056892" cy="8875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6D74F4-3C91-884E-8954-38CE33D7065E}"/>
              </a:ext>
            </a:extLst>
          </p:cNvPr>
          <p:cNvSpPr txBox="1"/>
          <p:nvPr/>
        </p:nvSpPr>
        <p:spPr>
          <a:xfrm>
            <a:off x="4445064" y="6123270"/>
            <a:ext cx="5423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>
                <a:solidFill>
                  <a:srgbClr val="FF0000"/>
                </a:solidFill>
              </a:rPr>
              <a:t>Run face recognition on detected faces</a:t>
            </a:r>
            <a:endParaRPr kumimoji="1"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0BFE35-2539-1E46-BE2A-8B05B566E34A}"/>
              </a:ext>
            </a:extLst>
          </p:cNvPr>
          <p:cNvSpPr/>
          <p:nvPr/>
        </p:nvSpPr>
        <p:spPr>
          <a:xfrm>
            <a:off x="2838331" y="4052418"/>
            <a:ext cx="8637329" cy="21321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009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 animBg="1"/>
      <p:bldP spid="7" grpId="1" animBg="1"/>
      <p:bldP spid="8" grpId="0"/>
      <p:bldP spid="8" grpId="1"/>
      <p:bldP spid="10" grpId="0" animBg="1"/>
      <p:bldP spid="10" grpId="1" animBg="1"/>
      <p:bldP spid="11" grpId="0"/>
      <p:bldP spid="11" grpId="1"/>
      <p:bldP spid="12" grpId="0" animBg="1"/>
      <p:bldP spid="12" grpId="1" animBg="1"/>
      <p:bldP spid="13" grpId="0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Evaluation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How much accuracy improvement does EagleEye achieve?</a:t>
            </a:r>
          </a:p>
          <a:p>
            <a:endParaRPr lang="en-US" altLang="ko-KR" dirty="0"/>
          </a:p>
          <a:p>
            <a:r>
              <a:rPr lang="en-US" altLang="ko-KR" dirty="0"/>
              <a:t>How much latency improvement does EagleEye achieve?</a:t>
            </a:r>
          </a:p>
          <a:p>
            <a:endParaRPr lang="en-US" altLang="ko-KR" dirty="0"/>
          </a:p>
          <a:p>
            <a:r>
              <a:rPr lang="en-US" altLang="ko-KR" dirty="0"/>
              <a:t>How effectively does EagleEye utilize mobile and cloud resources?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89575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93C7F8-968F-4840-BDF9-50014D005B0A}"/>
              </a:ext>
            </a:extLst>
          </p:cNvPr>
          <p:cNvSpPr/>
          <p:nvPr/>
        </p:nvSpPr>
        <p:spPr>
          <a:xfrm>
            <a:off x="0" y="5979886"/>
            <a:ext cx="12192000" cy="8781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ICN enhances </a:t>
            </a:r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True Positive by 78% </a:t>
            </a:r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 the cost of </a:t>
            </a:r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14% False Positive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Low-Resolution Face Recognition Accuracy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ko-KR" dirty="0"/>
              <a:t>ICN training dataset: </a:t>
            </a:r>
            <a:r>
              <a:rPr lang="en-US" altLang="ko-KR"/>
              <a:t>Flickr-Faces-HQ (</a:t>
            </a:r>
            <a:r>
              <a:rPr lang="en-US" altLang="ko-KR" dirty="0"/>
              <a:t>FFHQ)</a:t>
            </a:r>
          </a:p>
          <a:p>
            <a:pPr>
              <a:lnSpc>
                <a:spcPct val="90000"/>
              </a:lnSpc>
            </a:pPr>
            <a:r>
              <a:rPr lang="en-US" altLang="ko-KR" dirty="0"/>
              <a:t>Test dataset: VGGFace2</a:t>
            </a:r>
            <a:endParaRPr lang="en-US" altLang="ko-KR" b="1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064" y="2813337"/>
            <a:ext cx="8273415" cy="2658688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644783" y="2477226"/>
            <a:ext cx="2800261" cy="3122087"/>
            <a:chOff x="915111" y="2164194"/>
            <a:chExt cx="2800261" cy="312208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/>
            <a:srcRect r="51437" b="17939"/>
            <a:stretch/>
          </p:blipFill>
          <p:spPr>
            <a:xfrm>
              <a:off x="917907" y="2164194"/>
              <a:ext cx="2797465" cy="141717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/>
            <a:srcRect l="48771" b="18298"/>
            <a:stretch/>
          </p:blipFill>
          <p:spPr>
            <a:xfrm>
              <a:off x="915111" y="3875314"/>
              <a:ext cx="2800261" cy="141096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BF542E7-5171-BD47-BC18-2A695E7E82F1}"/>
              </a:ext>
            </a:extLst>
          </p:cNvPr>
          <p:cNvSpPr txBox="1"/>
          <p:nvPr/>
        </p:nvSpPr>
        <p:spPr>
          <a:xfrm>
            <a:off x="720983" y="3835935"/>
            <a:ext cx="1284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/>
              <a:t>112x112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F542E7-5171-BD47-BC18-2A695E7E82F1}"/>
              </a:ext>
            </a:extLst>
          </p:cNvPr>
          <p:cNvSpPr txBox="1"/>
          <p:nvPr/>
        </p:nvSpPr>
        <p:spPr>
          <a:xfrm>
            <a:off x="2079162" y="3835935"/>
            <a:ext cx="1284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/>
              <a:t>14x14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F542E7-5171-BD47-BC18-2A695E7E82F1}"/>
              </a:ext>
            </a:extLst>
          </p:cNvPr>
          <p:cNvSpPr txBox="1"/>
          <p:nvPr/>
        </p:nvSpPr>
        <p:spPr>
          <a:xfrm>
            <a:off x="2014923" y="5576952"/>
            <a:ext cx="1413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/>
              <a:t>Fine-tuned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F542E7-5171-BD47-BC18-2A695E7E82F1}"/>
              </a:ext>
            </a:extLst>
          </p:cNvPr>
          <p:cNvSpPr txBox="1"/>
          <p:nvPr/>
        </p:nvSpPr>
        <p:spPr>
          <a:xfrm>
            <a:off x="667050" y="5576952"/>
            <a:ext cx="1284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/>
              <a:t>Baseline</a:t>
            </a:r>
          </a:p>
        </p:txBody>
      </p:sp>
    </p:spTree>
    <p:extLst>
      <p:ext uri="{BB962C8B-B14F-4D97-AF65-F5344CB8AC3E}">
        <p14:creationId xmlns:p14="http://schemas.microsoft.com/office/powerpoint/2010/main" val="64649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593C7F8-968F-4840-BDF9-50014D005B0A}"/>
              </a:ext>
            </a:extLst>
          </p:cNvPr>
          <p:cNvSpPr/>
          <p:nvPr/>
        </p:nvSpPr>
        <p:spPr>
          <a:xfrm>
            <a:off x="0" y="5979886"/>
            <a:ext cx="12192000" cy="8781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Latency gain increases with crowdedness (as high as </a:t>
            </a:r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9.07x</a:t>
            </a:r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altLang="ko-KR" sz="32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FC14C34-00DF-3B4A-BE3D-85020D887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Latency on Crowded Scenes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6227D9-F85C-D14E-A885-CBFE37D50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kumimoji="1" lang="en-US" altLang="ko-KR" dirty="0">
                <a:sym typeface="Wingdings" panose="05000000000000000000" pitchFamily="2" charset="2"/>
              </a:rPr>
              <a:t>Tested device: LG V50 (Adreno 640 GPU)</a:t>
            </a:r>
          </a:p>
          <a:p>
            <a:pPr>
              <a:lnSpc>
                <a:spcPct val="90000"/>
              </a:lnSpc>
            </a:pPr>
            <a:r>
              <a:rPr kumimoji="1" lang="en-US" altLang="ko-KR" dirty="0">
                <a:sym typeface="Wingdings" panose="05000000000000000000" pitchFamily="2" charset="2"/>
              </a:rPr>
              <a:t>Tested LTE bandwidth: 11 Mbps</a:t>
            </a:r>
            <a:endParaRPr lang="en-US" altLang="ko-KR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>
              <a:lnSpc>
                <a:spcPct val="90000"/>
              </a:lnSpc>
            </a:pP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AF9EB6-E663-884E-BED9-C2D62B8D8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6724422-4D62-B44D-82AC-9CB25E6831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73"/>
          <a:stretch/>
        </p:blipFill>
        <p:spPr bwMode="auto">
          <a:xfrm>
            <a:off x="6637896" y="1473655"/>
            <a:ext cx="5500903" cy="1206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F542E7-5171-BD47-BC18-2A695E7E82F1}"/>
              </a:ext>
            </a:extLst>
          </p:cNvPr>
          <p:cNvSpPr txBox="1"/>
          <p:nvPr/>
        </p:nvSpPr>
        <p:spPr>
          <a:xfrm>
            <a:off x="7976281" y="5314085"/>
            <a:ext cx="4032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/>
              <a:t>(</a:t>
            </a:r>
            <a:r>
              <a:rPr kumimoji="1" lang="en-US" altLang="ko-KR" sz="1600" b="1" u="sng" dirty="0"/>
              <a:t>A</a:t>
            </a:r>
            <a:r>
              <a:rPr kumimoji="1" lang="en-US" altLang="ko-KR" sz="1600" dirty="0"/>
              <a:t>: Adaptive recognition, </a:t>
            </a:r>
            <a:r>
              <a:rPr kumimoji="1" lang="en-US" altLang="ko-KR" sz="1600" b="1" u="sng" dirty="0"/>
              <a:t>P</a:t>
            </a:r>
            <a:r>
              <a:rPr kumimoji="1" lang="en-US" altLang="ko-KR" sz="1600" dirty="0"/>
              <a:t>: Spatial pipelining, </a:t>
            </a:r>
            <a:br>
              <a:rPr kumimoji="1" lang="en-US" altLang="ko-KR" sz="1600" dirty="0"/>
            </a:br>
            <a:r>
              <a:rPr kumimoji="1" lang="en-US" altLang="ko-KR" sz="1600" b="1" u="sng" dirty="0"/>
              <a:t>E</a:t>
            </a:r>
            <a:r>
              <a:rPr kumimoji="1" lang="en-US" altLang="ko-KR" sz="1600" dirty="0"/>
              <a:t>: Edge-based background filtering)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00D1214-4716-A34D-BF75-E2140AA88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784" y="3048347"/>
            <a:ext cx="3626473" cy="22672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F542E7-5171-BD47-BC18-2A695E7E82F1}"/>
              </a:ext>
            </a:extLst>
          </p:cNvPr>
          <p:cNvSpPr txBox="1"/>
          <p:nvPr/>
        </p:nvSpPr>
        <p:spPr>
          <a:xfrm>
            <a:off x="4712032" y="5314085"/>
            <a:ext cx="3332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/>
              <a:t>Result on a </a:t>
            </a:r>
            <a:r>
              <a:rPr kumimoji="1" lang="en-US" altLang="ko-KR" sz="1600" i="1" dirty="0"/>
              <a:t>high</a:t>
            </a:r>
            <a:r>
              <a:rPr kumimoji="1" lang="en-US" altLang="ko-KR" sz="1600" dirty="0"/>
              <a:t> scene with 20 faces </a:t>
            </a:r>
            <a:br>
              <a:rPr kumimoji="1" lang="en-US" altLang="ko-KR" sz="1600" dirty="0"/>
            </a:br>
            <a:r>
              <a:rPr kumimoji="1" lang="en-US" altLang="ko-KR" sz="1600" dirty="0"/>
              <a:t>(hard/easy faces mixed) 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0EFED710-6C1D-E34A-BDD0-95121FBC5D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9" r="33750" b="12777"/>
          <a:stretch/>
        </p:blipFill>
        <p:spPr bwMode="auto">
          <a:xfrm>
            <a:off x="8144165" y="3012009"/>
            <a:ext cx="3696405" cy="2374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66892DC-39BB-1D4C-B438-3FBEAFE1B838}"/>
              </a:ext>
            </a:extLst>
          </p:cNvPr>
          <p:cNvCxnSpPr/>
          <p:nvPr/>
        </p:nvCxnSpPr>
        <p:spPr>
          <a:xfrm>
            <a:off x="6308893" y="3947724"/>
            <a:ext cx="771312" cy="922025"/>
          </a:xfrm>
          <a:prstGeom prst="straightConnector1">
            <a:avLst/>
          </a:prstGeom>
          <a:ln w="28575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EEC2444-9D05-E745-AFE9-F7851C4E6807}"/>
              </a:ext>
            </a:extLst>
          </p:cNvPr>
          <p:cNvSpPr txBox="1"/>
          <p:nvPr/>
        </p:nvSpPr>
        <p:spPr>
          <a:xfrm>
            <a:off x="5712962" y="3997568"/>
            <a:ext cx="2431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solidFill>
                  <a:srgbClr val="FF0000"/>
                </a:solidFill>
              </a:rPr>
              <a:t>9.07x</a:t>
            </a:r>
            <a:endParaRPr kumimoji="1"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F542E7-5171-BD47-BC18-2A695E7E82F1}"/>
              </a:ext>
            </a:extLst>
          </p:cNvPr>
          <p:cNvSpPr txBox="1"/>
          <p:nvPr/>
        </p:nvSpPr>
        <p:spPr>
          <a:xfrm>
            <a:off x="6854156" y="2610083"/>
            <a:ext cx="1413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/>
              <a:t>Low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F542E7-5171-BD47-BC18-2A695E7E82F1}"/>
              </a:ext>
            </a:extLst>
          </p:cNvPr>
          <p:cNvSpPr txBox="1"/>
          <p:nvPr/>
        </p:nvSpPr>
        <p:spPr>
          <a:xfrm>
            <a:off x="8681720" y="2610083"/>
            <a:ext cx="1413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/>
              <a:t>Medium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F542E7-5171-BD47-BC18-2A695E7E82F1}"/>
              </a:ext>
            </a:extLst>
          </p:cNvPr>
          <p:cNvSpPr txBox="1"/>
          <p:nvPr/>
        </p:nvSpPr>
        <p:spPr>
          <a:xfrm>
            <a:off x="10523273" y="2610083"/>
            <a:ext cx="1413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/>
              <a:t>High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85" y="3098042"/>
            <a:ext cx="3626473" cy="2288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EEC2444-9D05-E745-AFE9-F7851C4E6807}"/>
              </a:ext>
            </a:extLst>
          </p:cNvPr>
          <p:cNvSpPr txBox="1"/>
          <p:nvPr/>
        </p:nvSpPr>
        <p:spPr>
          <a:xfrm>
            <a:off x="998504" y="4086280"/>
            <a:ext cx="5820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solidFill>
                  <a:srgbClr val="FF0000"/>
                </a:solidFill>
              </a:rPr>
              <a:t>4.1s</a:t>
            </a:r>
            <a:endParaRPr kumimoji="1"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EC2444-9D05-E745-AFE9-F7851C4E6807}"/>
              </a:ext>
            </a:extLst>
          </p:cNvPr>
          <p:cNvSpPr txBox="1"/>
          <p:nvPr/>
        </p:nvSpPr>
        <p:spPr>
          <a:xfrm>
            <a:off x="1976594" y="3659014"/>
            <a:ext cx="5820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solidFill>
                  <a:srgbClr val="FF0000"/>
                </a:solidFill>
              </a:rPr>
              <a:t>5.9s</a:t>
            </a:r>
            <a:endParaRPr kumimoji="1"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EC2444-9D05-E745-AFE9-F7851C4E6807}"/>
              </a:ext>
            </a:extLst>
          </p:cNvPr>
          <p:cNvSpPr txBox="1"/>
          <p:nvPr/>
        </p:nvSpPr>
        <p:spPr>
          <a:xfrm>
            <a:off x="2941034" y="3372368"/>
            <a:ext cx="5820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solidFill>
                  <a:srgbClr val="FF0000"/>
                </a:solidFill>
              </a:rPr>
              <a:t>8.5s</a:t>
            </a:r>
            <a:endParaRPr kumimoji="1"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EC2444-9D05-E745-AFE9-F7851C4E6807}"/>
              </a:ext>
            </a:extLst>
          </p:cNvPr>
          <p:cNvSpPr txBox="1"/>
          <p:nvPr/>
        </p:nvSpPr>
        <p:spPr>
          <a:xfrm>
            <a:off x="1512276" y="4644656"/>
            <a:ext cx="5820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solidFill>
                  <a:srgbClr val="FF0000"/>
                </a:solidFill>
              </a:rPr>
              <a:t>1.0s</a:t>
            </a:r>
            <a:endParaRPr kumimoji="1"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EC2444-9D05-E745-AFE9-F7851C4E6807}"/>
              </a:ext>
            </a:extLst>
          </p:cNvPr>
          <p:cNvSpPr txBox="1"/>
          <p:nvPr/>
        </p:nvSpPr>
        <p:spPr>
          <a:xfrm>
            <a:off x="2530667" y="4644656"/>
            <a:ext cx="5820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solidFill>
                  <a:srgbClr val="FF0000"/>
                </a:solidFill>
              </a:rPr>
              <a:t>0.9s</a:t>
            </a:r>
            <a:endParaRPr kumimoji="1"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EC2444-9D05-E745-AFE9-F7851C4E6807}"/>
              </a:ext>
            </a:extLst>
          </p:cNvPr>
          <p:cNvSpPr txBox="1"/>
          <p:nvPr/>
        </p:nvSpPr>
        <p:spPr>
          <a:xfrm>
            <a:off x="3488926" y="4644656"/>
            <a:ext cx="5820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solidFill>
                  <a:srgbClr val="FF0000"/>
                </a:solidFill>
              </a:rPr>
              <a:t>0.9s</a:t>
            </a:r>
            <a:endParaRPr kumimoji="1"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EC2444-9D05-E745-AFE9-F7851C4E6807}"/>
              </a:ext>
            </a:extLst>
          </p:cNvPr>
          <p:cNvSpPr txBox="1"/>
          <p:nvPr/>
        </p:nvSpPr>
        <p:spPr>
          <a:xfrm>
            <a:off x="8832987" y="3111690"/>
            <a:ext cx="5820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solidFill>
                  <a:srgbClr val="FF0000"/>
                </a:solidFill>
              </a:rPr>
              <a:t>8.6s</a:t>
            </a:r>
            <a:endParaRPr kumimoji="1"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EC2444-9D05-E745-AFE9-F7851C4E6807}"/>
              </a:ext>
            </a:extLst>
          </p:cNvPr>
          <p:cNvSpPr txBox="1"/>
          <p:nvPr/>
        </p:nvSpPr>
        <p:spPr>
          <a:xfrm>
            <a:off x="9559977" y="3516668"/>
            <a:ext cx="5820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solidFill>
                  <a:srgbClr val="FF0000"/>
                </a:solidFill>
              </a:rPr>
              <a:t>6.5s</a:t>
            </a:r>
            <a:endParaRPr kumimoji="1"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EC2444-9D05-E745-AFE9-F7851C4E6807}"/>
              </a:ext>
            </a:extLst>
          </p:cNvPr>
          <p:cNvSpPr txBox="1"/>
          <p:nvPr/>
        </p:nvSpPr>
        <p:spPr>
          <a:xfrm>
            <a:off x="10280143" y="4497075"/>
            <a:ext cx="5820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solidFill>
                  <a:srgbClr val="FF0000"/>
                </a:solidFill>
              </a:rPr>
              <a:t>1.3s</a:t>
            </a:r>
            <a:endParaRPr kumimoji="1"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EC2444-9D05-E745-AFE9-F7851C4E6807}"/>
              </a:ext>
            </a:extLst>
          </p:cNvPr>
          <p:cNvSpPr txBox="1"/>
          <p:nvPr/>
        </p:nvSpPr>
        <p:spPr>
          <a:xfrm>
            <a:off x="11007133" y="4531195"/>
            <a:ext cx="5820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solidFill>
                  <a:srgbClr val="FF0000"/>
                </a:solidFill>
              </a:rPr>
              <a:t>0.9s</a:t>
            </a:r>
            <a:endParaRPr kumimoji="1"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31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/>
      <p:bldP spid="12" grpId="0"/>
      <p:bldP spid="15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9184" y="5100131"/>
            <a:ext cx="5872163" cy="1383221"/>
          </a:xfrm>
          <a:prstGeom prst="rect">
            <a:avLst/>
          </a:prstGeom>
        </p:spPr>
      </p:pic>
      <p:sp>
        <p:nvSpPr>
          <p:cNvPr id="2" name="AutoShape 8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92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" name="AutoShape 10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8446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8" name="AutoShape 12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9970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4" name="내용 개체 틀 5">
            <a:extLst>
              <a:ext uri="{FF2B5EF4-FFF2-40B4-BE49-F238E27FC236}">
                <a16:creationId xmlns:a16="http://schemas.microsoft.com/office/drawing/2014/main" id="{B519FF8B-7B33-EA4E-8A51-856480C70DDF}"/>
              </a:ext>
            </a:extLst>
          </p:cNvPr>
          <p:cNvSpPr txBox="1">
            <a:spLocks/>
          </p:cNvSpPr>
          <p:nvPr/>
        </p:nvSpPr>
        <p:spPr>
          <a:xfrm>
            <a:off x="1349586" y="1489729"/>
            <a:ext cx="9611359" cy="5459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◦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69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25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tabLst>
                <a:tab pos="1879600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795463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endParaRPr lang="en-US" altLang="ko-KR" b="1" dirty="0">
              <a:sym typeface="Wingdings" panose="05000000000000000000" pitchFamily="2" charset="2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5B489E8-D849-D143-ADCA-1C7F68801549}"/>
              </a:ext>
            </a:extLst>
          </p:cNvPr>
          <p:cNvGrpSpPr/>
          <p:nvPr/>
        </p:nvGrpSpPr>
        <p:grpSpPr>
          <a:xfrm>
            <a:off x="-54864" y="1171659"/>
            <a:ext cx="12341848" cy="5686341"/>
            <a:chOff x="-73152" y="1198553"/>
            <a:chExt cx="12341848" cy="568634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34" r="-204" b="6805"/>
            <a:stretch/>
          </p:blipFill>
          <p:spPr>
            <a:xfrm>
              <a:off x="-73152" y="1198553"/>
              <a:ext cx="12341848" cy="5686341"/>
            </a:xfrm>
            <a:prstGeom prst="rect">
              <a:avLst/>
            </a:prstGeom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CA67115-D4D5-E645-A4C4-8B3D1D129041}"/>
                </a:ext>
              </a:extLst>
            </p:cNvPr>
            <p:cNvGrpSpPr/>
            <p:nvPr/>
          </p:nvGrpSpPr>
          <p:grpSpPr>
            <a:xfrm>
              <a:off x="-28319" y="1200384"/>
              <a:ext cx="1688752" cy="1821727"/>
              <a:chOff x="52448" y="1134494"/>
              <a:chExt cx="1857627" cy="2003900"/>
            </a:xfrm>
          </p:grpSpPr>
          <p:pic>
            <p:nvPicPr>
              <p:cNvPr id="10" name="Picture 2" descr="wanted posterì ëí ì´ë¯¸ì§ ê²ìê²°ê³¼">
                <a:extLst>
                  <a:ext uri="{FF2B5EF4-FFF2-40B4-BE49-F238E27FC236}">
                    <a16:creationId xmlns:a16="http://schemas.microsoft.com/office/drawing/2014/main" id="{7DD10699-D7A5-5642-9D00-F9FCB57A6B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52448" y="1134494"/>
                <a:ext cx="1857627" cy="20039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844" y="1568511"/>
                <a:ext cx="1448451" cy="1448451"/>
              </a:xfrm>
              <a:prstGeom prst="rect">
                <a:avLst/>
              </a:prstGeom>
            </p:spPr>
          </p:pic>
        </p:grpSp>
      </p:grpSp>
      <p:sp>
        <p:nvSpPr>
          <p:cNvPr id="6" name="제목 5">
            <a:extLst>
              <a:ext uri="{FF2B5EF4-FFF2-40B4-BE49-F238E27FC236}">
                <a16:creationId xmlns:a16="http://schemas.microsoft.com/office/drawing/2014/main" id="{7052A996-396D-224A-B445-905FAFFC6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ym typeface="Wingdings" panose="05000000000000000000" pitchFamily="2" charset="2"/>
              </a:rPr>
              <a:t>Humans: How Fast and Accurate?</a:t>
            </a:r>
            <a:endParaRPr kumimoji="1" lang="ko-KR" altLang="en-US" dirty="0"/>
          </a:p>
        </p:txBody>
      </p:sp>
      <p:sp>
        <p:nvSpPr>
          <p:cNvPr id="5" name="아래쪽 화살표 4"/>
          <p:cNvSpPr/>
          <p:nvPr/>
        </p:nvSpPr>
        <p:spPr>
          <a:xfrm rot="2054581">
            <a:off x="6720116" y="2497169"/>
            <a:ext cx="265936" cy="43798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593C7F8-968F-4840-BDF9-50014D005B0A}"/>
              </a:ext>
            </a:extLst>
          </p:cNvPr>
          <p:cNvSpPr/>
          <p:nvPr/>
        </p:nvSpPr>
        <p:spPr>
          <a:xfrm>
            <a:off x="0" y="5979886"/>
            <a:ext cx="12192000" cy="8781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Difficult due to </a:t>
            </a:r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large number of faces</a:t>
            </a:r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their </a:t>
            </a:r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small sizes</a:t>
            </a:r>
          </a:p>
        </p:txBody>
      </p:sp>
    </p:spTree>
    <p:extLst>
      <p:ext uri="{BB962C8B-B14F-4D97-AF65-F5344CB8AC3E}">
        <p14:creationId xmlns:p14="http://schemas.microsoft.com/office/powerpoint/2010/main" val="144274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ko-KR" dirty="0"/>
              <a:t>Latency/accuracy on </a:t>
            </a:r>
            <a:r>
              <a:rPr lang="en-US" altLang="ko-KR" i="1" dirty="0"/>
              <a:t>High</a:t>
            </a:r>
            <a:r>
              <a:rPr lang="en-US" altLang="ko-KR" dirty="0"/>
              <a:t> scenes</a:t>
            </a:r>
          </a:p>
          <a:p>
            <a:pPr>
              <a:lnSpc>
                <a:spcPct val="90000"/>
              </a:lnSpc>
            </a:pP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93C7F8-968F-4840-BDF9-50014D005B0A}"/>
              </a:ext>
            </a:extLst>
          </p:cNvPr>
          <p:cNvSpPr/>
          <p:nvPr/>
        </p:nvSpPr>
        <p:spPr>
          <a:xfrm>
            <a:off x="0" y="5643271"/>
            <a:ext cx="12192000" cy="1214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EagleEye outperforms both full on-device and offloading </a:t>
            </a:r>
            <a:b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</a:t>
            </a:r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only 108 </a:t>
            </a:r>
            <a:r>
              <a:rPr lang="en-US" altLang="ko-KR" sz="32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KBytes</a:t>
            </a:r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offloaded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Comparison with Alternatives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7DACC3-08EF-7F4D-B119-228687454408}"/>
              </a:ext>
            </a:extLst>
          </p:cNvPr>
          <p:cNvSpPr txBox="1"/>
          <p:nvPr/>
        </p:nvSpPr>
        <p:spPr>
          <a:xfrm>
            <a:off x="1654882" y="4753426"/>
            <a:ext cx="3445729" cy="461655"/>
          </a:xfrm>
          <a:prstGeom prst="rect">
            <a:avLst/>
          </a:prstGeom>
          <a:noFill/>
          <a:ln>
            <a:noFill/>
          </a:ln>
        </p:spPr>
        <p:txBody>
          <a:bodyPr wrap="square" lIns="91429" tIns="45715" rIns="91429" bIns="45715" rtlCol="0">
            <a:spAutoFit/>
          </a:bodyPr>
          <a:lstStyle/>
          <a:p>
            <a:pPr algn="ctr"/>
            <a:r>
              <a:rPr lang="en-US" altLang="ko-KR" sz="2400" b="1" dirty="0"/>
              <a:t>End-to-end latency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7DACC3-08EF-7F4D-B119-228687454408}"/>
              </a:ext>
            </a:extLst>
          </p:cNvPr>
          <p:cNvSpPr txBox="1"/>
          <p:nvPr/>
        </p:nvSpPr>
        <p:spPr>
          <a:xfrm>
            <a:off x="7532796" y="4732902"/>
            <a:ext cx="3445729" cy="461655"/>
          </a:xfrm>
          <a:prstGeom prst="rect">
            <a:avLst/>
          </a:prstGeom>
          <a:noFill/>
          <a:ln>
            <a:noFill/>
          </a:ln>
        </p:spPr>
        <p:txBody>
          <a:bodyPr wrap="square" lIns="91429" tIns="45715" rIns="91429" bIns="45715" rtlCol="0">
            <a:spAutoFit/>
          </a:bodyPr>
          <a:lstStyle/>
          <a:p>
            <a:pPr algn="ctr"/>
            <a:r>
              <a:rPr lang="en-US" altLang="ko-KR" sz="2400" b="1" dirty="0"/>
              <a:t>Top-K accuracy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51136" b="13873"/>
          <a:stretch/>
        </p:blipFill>
        <p:spPr>
          <a:xfrm>
            <a:off x="6311900" y="2294516"/>
            <a:ext cx="5887522" cy="245891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81" y="2357336"/>
            <a:ext cx="5974269" cy="2234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EC2444-9D05-E745-AFE9-F7851C4E6807}"/>
              </a:ext>
            </a:extLst>
          </p:cNvPr>
          <p:cNvSpPr txBox="1"/>
          <p:nvPr/>
        </p:nvSpPr>
        <p:spPr>
          <a:xfrm>
            <a:off x="1025102" y="2678302"/>
            <a:ext cx="5820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solidFill>
                  <a:srgbClr val="FF0000"/>
                </a:solidFill>
              </a:rPr>
              <a:t>5.7s</a:t>
            </a:r>
            <a:endParaRPr kumimoji="1"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EC2444-9D05-E745-AFE9-F7851C4E6807}"/>
              </a:ext>
            </a:extLst>
          </p:cNvPr>
          <p:cNvSpPr txBox="1"/>
          <p:nvPr/>
        </p:nvSpPr>
        <p:spPr>
          <a:xfrm>
            <a:off x="1899034" y="2407621"/>
            <a:ext cx="5820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solidFill>
                  <a:srgbClr val="FF0000"/>
                </a:solidFill>
              </a:rPr>
              <a:t>8.5s</a:t>
            </a:r>
            <a:endParaRPr kumimoji="1"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EC2444-9D05-E745-AFE9-F7851C4E6807}"/>
              </a:ext>
            </a:extLst>
          </p:cNvPr>
          <p:cNvSpPr txBox="1"/>
          <p:nvPr/>
        </p:nvSpPr>
        <p:spPr>
          <a:xfrm>
            <a:off x="3230043" y="3136199"/>
            <a:ext cx="5820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solidFill>
                  <a:srgbClr val="FF0000"/>
                </a:solidFill>
              </a:rPr>
              <a:t>3.4s</a:t>
            </a:r>
            <a:endParaRPr kumimoji="1"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EC2444-9D05-E745-AFE9-F7851C4E6807}"/>
              </a:ext>
            </a:extLst>
          </p:cNvPr>
          <p:cNvSpPr txBox="1"/>
          <p:nvPr/>
        </p:nvSpPr>
        <p:spPr>
          <a:xfrm>
            <a:off x="4330962" y="3616206"/>
            <a:ext cx="5820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solidFill>
                  <a:srgbClr val="FF0000"/>
                </a:solidFill>
              </a:rPr>
              <a:t>0.6s</a:t>
            </a:r>
            <a:endParaRPr kumimoji="1"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EC2444-9D05-E745-AFE9-F7851C4E6807}"/>
              </a:ext>
            </a:extLst>
          </p:cNvPr>
          <p:cNvSpPr txBox="1"/>
          <p:nvPr/>
        </p:nvSpPr>
        <p:spPr>
          <a:xfrm>
            <a:off x="5418233" y="3572885"/>
            <a:ext cx="5820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solidFill>
                  <a:srgbClr val="FF0000"/>
                </a:solidFill>
              </a:rPr>
              <a:t>0.9s</a:t>
            </a:r>
            <a:endParaRPr kumimoji="1"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85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2" grpId="0"/>
      <p:bldP spid="13" grpId="0"/>
      <p:bldP spid="14" grpId="0"/>
      <p:bldP spid="15" grpId="0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A8434E-E033-C242-8E0E-EBD55CB8C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Rooms for Improvements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ACE869-E08A-7540-9914-9B1159E70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Utilizing the temporal redundancy of videos </a:t>
            </a:r>
          </a:p>
          <a:p>
            <a:pPr>
              <a:lnSpc>
                <a:spcPct val="150000"/>
              </a:lnSpc>
            </a:pP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dirty="0"/>
              <a:t>Dynamic DNN-processor mapping depending on scene contents</a:t>
            </a:r>
          </a:p>
          <a:p>
            <a:pPr>
              <a:lnSpc>
                <a:spcPct val="150000"/>
              </a:lnSpc>
            </a:pP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dirty="0"/>
              <a:t>User interface design to utilize EagleEye as a full AR service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77199F-C73F-E94A-AAE6-EB7EB373A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597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322" y="722972"/>
            <a:ext cx="7056387" cy="29813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31E0AF3-6A1D-C04E-8EA9-B12798FEA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Summary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D325FD-9575-BB48-A1EC-1C9C0DE02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55" y="3743667"/>
            <a:ext cx="11650132" cy="265176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sz="2600" dirty="0"/>
              <a:t>We present </a:t>
            </a:r>
            <a:r>
              <a:rPr lang="en-US" altLang="ko-KR" sz="2600" dirty="0" err="1"/>
              <a:t>EagleEye</a:t>
            </a:r>
            <a:r>
              <a:rPr lang="en-US" altLang="ko-KR" sz="2600" dirty="0"/>
              <a:t>, an AR-based person identification system on mobile devices</a:t>
            </a:r>
            <a:endParaRPr lang="en-US" altLang="ko-KR" sz="2600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ICN enhances LR face recognition accuracy (78% gain in TP at the cost of 14% FP)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Content-Adaptive Parallel Execution enhances face identification latency by 9.07x</a:t>
            </a:r>
          </a:p>
          <a:p>
            <a:pPr>
              <a:lnSpc>
                <a:spcPct val="150000"/>
              </a:lnSpc>
            </a:pPr>
            <a:r>
              <a:rPr lang="en-US" altLang="ko-KR" sz="2600" dirty="0">
                <a:sym typeface="Wingdings" panose="05000000000000000000" pitchFamily="2" charset="2"/>
              </a:rPr>
              <a:t>For more questions, contact </a:t>
            </a:r>
            <a:r>
              <a:rPr lang="en-US" altLang="ko-KR" sz="2600" dirty="0" err="1">
                <a:sym typeface="Wingdings" panose="05000000000000000000" pitchFamily="2" charset="2"/>
              </a:rPr>
              <a:t>Juheon</a:t>
            </a:r>
            <a:r>
              <a:rPr lang="en-US" altLang="ko-KR" sz="2600" dirty="0">
                <a:sym typeface="Wingdings" panose="05000000000000000000" pitchFamily="2" charset="2"/>
              </a:rPr>
              <a:t> Yi at </a:t>
            </a:r>
            <a:r>
              <a:rPr lang="en-US" altLang="ko-KR" sz="2600" dirty="0">
                <a:sym typeface="Wingdings" panose="05000000000000000000" pitchFamily="2" charset="2"/>
                <a:hlinkClick r:id="rId4"/>
              </a:rPr>
              <a:t>johnyi0606@snu.ac.kr</a:t>
            </a:r>
            <a:endParaRPr lang="en-US" altLang="ko-KR" sz="2600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E70007-276E-7F47-B1EF-87644A08A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7DACC3-08EF-7F4D-B119-228687454408}"/>
              </a:ext>
            </a:extLst>
          </p:cNvPr>
          <p:cNvSpPr txBox="1"/>
          <p:nvPr/>
        </p:nvSpPr>
        <p:spPr>
          <a:xfrm>
            <a:off x="767934" y="6456868"/>
            <a:ext cx="10814174" cy="338544"/>
          </a:xfrm>
          <a:prstGeom prst="rect">
            <a:avLst/>
          </a:prstGeom>
          <a:noFill/>
          <a:ln>
            <a:noFill/>
          </a:ln>
        </p:spPr>
        <p:txBody>
          <a:bodyPr wrap="square" lIns="91429" tIns="45715" rIns="91429" bIns="45715" rtlCol="0">
            <a:spAutoFit/>
          </a:bodyPr>
          <a:lstStyle/>
          <a:p>
            <a:pPr algn="ctr"/>
            <a:r>
              <a:rPr lang="en-US" altLang="ko-KR" sz="1600" dirty="0" err="1"/>
              <a:t>Juheon</a:t>
            </a:r>
            <a:r>
              <a:rPr lang="en-US" altLang="ko-KR" sz="1600" dirty="0"/>
              <a:t> Yi, </a:t>
            </a:r>
            <a:r>
              <a:rPr lang="en-US" altLang="ko-KR" sz="1600" dirty="0" err="1"/>
              <a:t>Sunghyun</a:t>
            </a:r>
            <a:r>
              <a:rPr lang="en-US" altLang="ko-KR" sz="1600" dirty="0"/>
              <a:t> Choi, and Youngki Lee, “EagleEye: Wearable camera-based person identification in crowded urban spaces”</a:t>
            </a:r>
          </a:p>
        </p:txBody>
      </p:sp>
    </p:spTree>
    <p:extLst>
      <p:ext uri="{BB962C8B-B14F-4D97-AF65-F5344CB8AC3E}">
        <p14:creationId xmlns:p14="http://schemas.microsoft.com/office/powerpoint/2010/main" val="2239398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593C7F8-968F-4840-BDF9-50014D005B0A}"/>
              </a:ext>
            </a:extLst>
          </p:cNvPr>
          <p:cNvSpPr/>
          <p:nvPr/>
        </p:nvSpPr>
        <p:spPr>
          <a:xfrm>
            <a:off x="0" y="5979886"/>
            <a:ext cx="12192000" cy="8781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Humans are vulnerable to </a:t>
            </a:r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cognitive overload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021" y="2750567"/>
            <a:ext cx="4996553" cy="244154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ym typeface="Wingdings" panose="05000000000000000000" pitchFamily="2" charset="2"/>
              </a:rPr>
              <a:t>User Study Results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25 participants (age 24-32),</a:t>
            </a:r>
            <a:r>
              <a:rPr kumimoji="1" lang="ko-KR" altLang="en-US" dirty="0"/>
              <a:t> </a:t>
            </a:r>
            <a:r>
              <a:rPr kumimoji="1" lang="en-US" altLang="ko-KR" dirty="0"/>
              <a:t>15</a:t>
            </a:r>
            <a:r>
              <a:rPr kumimoji="1" lang="ko-KR" altLang="en-US" dirty="0"/>
              <a:t> </a:t>
            </a:r>
            <a:r>
              <a:rPr kumimoji="1" lang="en-US" altLang="ko-KR" dirty="0"/>
              <a:t>images per participant</a:t>
            </a:r>
          </a:p>
          <a:p>
            <a:r>
              <a:rPr kumimoji="1" lang="en-US" altLang="ko-KR" dirty="0"/>
              <a:t>Crowdedness level: low/medium/high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r="855"/>
          <a:stretch/>
        </p:blipFill>
        <p:spPr>
          <a:xfrm>
            <a:off x="817650" y="2732603"/>
            <a:ext cx="5007416" cy="24451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7DACC3-08EF-7F4D-B119-228687454408}"/>
              </a:ext>
            </a:extLst>
          </p:cNvPr>
          <p:cNvSpPr txBox="1"/>
          <p:nvPr/>
        </p:nvSpPr>
        <p:spPr>
          <a:xfrm>
            <a:off x="1225174" y="5239966"/>
            <a:ext cx="4665434" cy="492432"/>
          </a:xfrm>
          <a:prstGeom prst="rect">
            <a:avLst/>
          </a:prstGeom>
          <a:noFill/>
          <a:ln>
            <a:noFill/>
          </a:ln>
        </p:spPr>
        <p:txBody>
          <a:bodyPr wrap="square" lIns="91429" tIns="45715" rIns="91429" bIns="45715" rtlCol="0">
            <a:spAutoFit/>
          </a:bodyPr>
          <a:lstStyle/>
          <a:p>
            <a:pPr algn="ctr"/>
            <a:r>
              <a:rPr lang="en-US" altLang="ko-KR" sz="2600" dirty="0"/>
              <a:t>Latency increases to </a:t>
            </a:r>
            <a:r>
              <a:rPr lang="en-US" altLang="ko-KR" sz="2600" b="1" dirty="0">
                <a:solidFill>
                  <a:srgbClr val="FF0000"/>
                </a:solidFill>
              </a:rPr>
              <a:t>16 seconds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7DACC3-08EF-7F4D-B119-228687454408}"/>
              </a:ext>
            </a:extLst>
          </p:cNvPr>
          <p:cNvSpPr txBox="1"/>
          <p:nvPr/>
        </p:nvSpPr>
        <p:spPr>
          <a:xfrm>
            <a:off x="7232906" y="5239966"/>
            <a:ext cx="3484742" cy="492432"/>
          </a:xfrm>
          <a:prstGeom prst="rect">
            <a:avLst/>
          </a:prstGeom>
          <a:noFill/>
          <a:ln>
            <a:noFill/>
          </a:ln>
        </p:spPr>
        <p:txBody>
          <a:bodyPr wrap="square" lIns="91429" tIns="45715" rIns="91429" bIns="45715" rtlCol="0">
            <a:spAutoFit/>
          </a:bodyPr>
          <a:lstStyle/>
          <a:p>
            <a:pPr algn="ctr"/>
            <a:r>
              <a:rPr lang="en-US" altLang="ko-KR" sz="2600" dirty="0"/>
              <a:t>Accuracy drops to </a:t>
            </a:r>
            <a:r>
              <a:rPr lang="en-US" altLang="ko-KR" sz="2600" b="1" dirty="0">
                <a:solidFill>
                  <a:srgbClr val="FF0000"/>
                </a:solidFill>
              </a:rPr>
              <a:t>75%</a:t>
            </a:r>
          </a:p>
        </p:txBody>
      </p:sp>
    </p:spTree>
    <p:extLst>
      <p:ext uri="{BB962C8B-B14F-4D97-AF65-F5344CB8AC3E}">
        <p14:creationId xmlns:p14="http://schemas.microsoft.com/office/powerpoint/2010/main" val="31519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11210" t="23805" r="12133" b="12652"/>
          <a:stretch/>
        </p:blipFill>
        <p:spPr>
          <a:xfrm>
            <a:off x="-1" y="1230500"/>
            <a:ext cx="12192001" cy="5684849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F15943A6-48E5-4547-905D-94583AE3D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EagleEye</a:t>
            </a:r>
            <a:r>
              <a:rPr lang="en-US" altLang="ko-KR" dirty="0"/>
              <a:t>: AR Person Identification System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9778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3BD7D2-6976-374F-B1D8-D0D225042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Key Challenges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78934B-D1BC-424F-B551-1B40F780F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How to </a:t>
            </a:r>
            <a:r>
              <a:rPr kumimoji="1" lang="en-US" altLang="ko-KR" b="1" dirty="0">
                <a:solidFill>
                  <a:srgbClr val="FF0000"/>
                </a:solidFill>
              </a:rPr>
              <a:t>accurately recognize small faces</a:t>
            </a:r>
            <a:r>
              <a:rPr kumimoji="1" lang="en-US" altLang="ko-KR" dirty="0"/>
              <a:t> captured from distance?</a:t>
            </a:r>
          </a:p>
          <a:p>
            <a:r>
              <a:rPr kumimoji="1" lang="en-US" altLang="ko-KR" dirty="0"/>
              <a:t>How to </a:t>
            </a:r>
            <a:r>
              <a:rPr kumimoji="1" lang="en-US" altLang="ko-KR" b="1" dirty="0">
                <a:solidFill>
                  <a:srgbClr val="FF0000"/>
                </a:solidFill>
              </a:rPr>
              <a:t>run multi-DNN face identification in real-time</a:t>
            </a:r>
            <a:r>
              <a:rPr kumimoji="1" lang="en-US" altLang="ko-KR" dirty="0"/>
              <a:t> on mobile?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747333-AC6A-9948-9416-10042DDD5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763" y="2457593"/>
            <a:ext cx="6279043" cy="36583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232" y="2910640"/>
            <a:ext cx="7135981" cy="342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8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9593C7F8-968F-4840-BDF9-50014D005B0A}"/>
              </a:ext>
            </a:extLst>
          </p:cNvPr>
          <p:cNvSpPr/>
          <p:nvPr/>
        </p:nvSpPr>
        <p:spPr>
          <a:xfrm>
            <a:off x="0" y="5979886"/>
            <a:ext cx="12192000" cy="8781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Lack of resolution blurs the decision boundaries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Challenge #1: Identification Accuracy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CB1D3C-E323-6C42-B5AA-28AB92F3E956}"/>
              </a:ext>
            </a:extLst>
          </p:cNvPr>
          <p:cNvSpPr txBox="1"/>
          <p:nvPr/>
        </p:nvSpPr>
        <p:spPr>
          <a:xfrm>
            <a:off x="2175439" y="1570681"/>
            <a:ext cx="1540361" cy="461655"/>
          </a:xfrm>
          <a:prstGeom prst="rect">
            <a:avLst/>
          </a:prstGeom>
          <a:noFill/>
          <a:ln>
            <a:noFill/>
          </a:ln>
        </p:spPr>
        <p:txBody>
          <a:bodyPr wrap="square" lIns="91429" tIns="45715" rIns="91429" bIns="45715" rtlCol="0">
            <a:spAutoFit/>
          </a:bodyPr>
          <a:lstStyle/>
          <a:p>
            <a:pPr algn="ctr"/>
            <a:r>
              <a:rPr lang="en-US" altLang="ko-KR" sz="2400" b="1" dirty="0"/>
              <a:t>112x112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B6468BA-2FF0-7B4B-AA42-7E8656D81FCF}"/>
              </a:ext>
            </a:extLst>
          </p:cNvPr>
          <p:cNvGrpSpPr/>
          <p:nvPr/>
        </p:nvGrpSpPr>
        <p:grpSpPr>
          <a:xfrm>
            <a:off x="2019843" y="1972017"/>
            <a:ext cx="1851589" cy="1044513"/>
            <a:chOff x="506757" y="1822088"/>
            <a:chExt cx="1928092" cy="953233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E93DC01-6E2A-6347-B5AB-62D8ECEEF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6757" y="1828714"/>
              <a:ext cx="946607" cy="946607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B96BB429-439C-AA42-89AE-F68273694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8242" y="1822088"/>
              <a:ext cx="946607" cy="946608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861C16E-4D6A-0049-AC57-8217E4E7439B}"/>
              </a:ext>
            </a:extLst>
          </p:cNvPr>
          <p:cNvSpPr txBox="1"/>
          <p:nvPr/>
        </p:nvSpPr>
        <p:spPr>
          <a:xfrm>
            <a:off x="4177516" y="1570681"/>
            <a:ext cx="1273026" cy="461655"/>
          </a:xfrm>
          <a:prstGeom prst="rect">
            <a:avLst/>
          </a:prstGeom>
          <a:noFill/>
          <a:ln>
            <a:noFill/>
          </a:ln>
        </p:spPr>
        <p:txBody>
          <a:bodyPr wrap="square" lIns="91429" tIns="45715" rIns="91429" bIns="45715" rtlCol="0">
            <a:spAutoFit/>
          </a:bodyPr>
          <a:lstStyle/>
          <a:p>
            <a:pPr algn="ctr"/>
            <a:r>
              <a:rPr lang="en-US" altLang="ko-KR" sz="2400" b="1" dirty="0"/>
              <a:t>56x56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3990405-7229-E146-B9B3-AB4B601A2BE9}"/>
              </a:ext>
            </a:extLst>
          </p:cNvPr>
          <p:cNvGrpSpPr/>
          <p:nvPr/>
        </p:nvGrpSpPr>
        <p:grpSpPr>
          <a:xfrm>
            <a:off x="4014090" y="1979277"/>
            <a:ext cx="1851588" cy="1043883"/>
            <a:chOff x="528081" y="2708006"/>
            <a:chExt cx="1928091" cy="952658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41CFC64-8862-AA4A-ADE6-3A3ECD08A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8081" y="2708006"/>
              <a:ext cx="946607" cy="946607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22D9668-499E-A14D-8319-5508AE9DB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09565" y="2714057"/>
              <a:ext cx="946607" cy="946607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00BEBBC-3F73-A341-87C3-35210894AB7C}"/>
              </a:ext>
            </a:extLst>
          </p:cNvPr>
          <p:cNvSpPr txBox="1"/>
          <p:nvPr/>
        </p:nvSpPr>
        <p:spPr>
          <a:xfrm>
            <a:off x="6378804" y="1570681"/>
            <a:ext cx="1273026" cy="461655"/>
          </a:xfrm>
          <a:prstGeom prst="rect">
            <a:avLst/>
          </a:prstGeom>
          <a:noFill/>
          <a:ln>
            <a:noFill/>
          </a:ln>
        </p:spPr>
        <p:txBody>
          <a:bodyPr wrap="square" lIns="91429" tIns="45715" rIns="91429" bIns="45715" rtlCol="0">
            <a:spAutoFit/>
          </a:bodyPr>
          <a:lstStyle/>
          <a:p>
            <a:pPr algn="ctr"/>
            <a:r>
              <a:rPr lang="en-US" altLang="ko-KR" sz="2400" b="1" dirty="0"/>
              <a:t>28x28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75734AC-A7F3-CF40-9DED-EBC27D12EFDF}"/>
              </a:ext>
            </a:extLst>
          </p:cNvPr>
          <p:cNvGrpSpPr/>
          <p:nvPr/>
        </p:nvGrpSpPr>
        <p:grpSpPr>
          <a:xfrm>
            <a:off x="6008336" y="1968701"/>
            <a:ext cx="1869088" cy="1037254"/>
            <a:chOff x="582831" y="3645170"/>
            <a:chExt cx="1946314" cy="946609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B0CCCEF-9529-3F48-A963-3E8F17B6B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82538" y="3645170"/>
              <a:ext cx="946607" cy="946608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CA1D88F-5F30-114D-B85F-45B0303CB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2831" y="3645172"/>
              <a:ext cx="946607" cy="946607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0203968-5DA2-4E4F-B815-A54A9C9D452A}"/>
              </a:ext>
            </a:extLst>
          </p:cNvPr>
          <p:cNvSpPr txBox="1"/>
          <p:nvPr/>
        </p:nvSpPr>
        <p:spPr>
          <a:xfrm>
            <a:off x="8286223" y="1570681"/>
            <a:ext cx="1273026" cy="461655"/>
          </a:xfrm>
          <a:prstGeom prst="rect">
            <a:avLst/>
          </a:prstGeom>
          <a:noFill/>
          <a:ln>
            <a:noFill/>
          </a:ln>
        </p:spPr>
        <p:txBody>
          <a:bodyPr wrap="square" lIns="91429" tIns="45715" rIns="91429" bIns="45715" rtlCol="0">
            <a:spAutoFit/>
          </a:bodyPr>
          <a:lstStyle/>
          <a:p>
            <a:pPr algn="ctr"/>
            <a:r>
              <a:rPr lang="en-US" altLang="ko-KR" sz="2400" b="1" dirty="0"/>
              <a:t>14x14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9731A7D-FAC1-3F45-A3F0-AFA655916E7F}"/>
              </a:ext>
            </a:extLst>
          </p:cNvPr>
          <p:cNvGrpSpPr/>
          <p:nvPr/>
        </p:nvGrpSpPr>
        <p:grpSpPr>
          <a:xfrm>
            <a:off x="8020082" y="1958710"/>
            <a:ext cx="1856914" cy="1040085"/>
            <a:chOff x="674017" y="4568498"/>
            <a:chExt cx="1933636" cy="94919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991B880-FC0D-D944-87C8-071AB9CF1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61046" y="4568498"/>
              <a:ext cx="946607" cy="946608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3484F0C-C478-5142-8B99-B8B9CCB7A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4017" y="4571084"/>
              <a:ext cx="946607" cy="946607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32B6BAB-5EDA-684D-A5E6-870105680EC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6985" b="16805"/>
          <a:stretch/>
        </p:blipFill>
        <p:spPr>
          <a:xfrm>
            <a:off x="1952129" y="3004028"/>
            <a:ext cx="2205152" cy="22923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E173610-1910-9D4D-A67F-91F0FCB96BA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4960" b="16455"/>
          <a:stretch/>
        </p:blipFill>
        <p:spPr>
          <a:xfrm>
            <a:off x="3875099" y="3004028"/>
            <a:ext cx="2258904" cy="2302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27EA7AC-AE40-A449-98F3-EA7FCCCA1B5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4757" b="15402"/>
          <a:stretch/>
        </p:blipFill>
        <p:spPr>
          <a:xfrm>
            <a:off x="5851821" y="3004028"/>
            <a:ext cx="2264325" cy="233099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5ACB91C-AC26-6B41-8292-7CBF75D573F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6372" b="19261"/>
          <a:stretch/>
        </p:blipFill>
        <p:spPr>
          <a:xfrm>
            <a:off x="7833964" y="3004028"/>
            <a:ext cx="2221418" cy="222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41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9593C7F8-968F-4840-BDF9-50014D005B0A}"/>
              </a:ext>
            </a:extLst>
          </p:cNvPr>
          <p:cNvSpPr/>
          <p:nvPr/>
        </p:nvSpPr>
        <p:spPr>
          <a:xfrm>
            <a:off x="0" y="5979886"/>
            <a:ext cx="12192000" cy="8781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GANs reconstruct realistic faces, but </a:t>
            </a:r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not preserve the identity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Apply Image Super-Resolution?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dirty="0">
                <a:sym typeface="Wingdings" panose="05000000000000000000" pitchFamily="2" charset="2"/>
              </a:rPr>
              <a:t>Existing approaches: heavily Generative Adversarial Network (GAN)-based</a:t>
            </a:r>
          </a:p>
          <a:p>
            <a:pPr>
              <a:lnSpc>
                <a:spcPct val="130000"/>
              </a:lnSpc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0F0E027-DA6A-C34F-89C9-20C605752128}"/>
              </a:ext>
            </a:extLst>
          </p:cNvPr>
          <p:cNvGrpSpPr/>
          <p:nvPr/>
        </p:nvGrpSpPr>
        <p:grpSpPr>
          <a:xfrm>
            <a:off x="6394520" y="2063889"/>
            <a:ext cx="2300180" cy="3459709"/>
            <a:chOff x="7414058" y="3885975"/>
            <a:chExt cx="1728159" cy="2599331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9E1E0E8F-4DC3-A749-8BAE-09B1B4651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70223" y="5404919"/>
              <a:ext cx="1215830" cy="1080387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E8C383DD-0824-7747-A5A9-ACDC667956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94868" y="4275636"/>
              <a:ext cx="1191186" cy="1059177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58FC4AF-8489-E94A-9905-49F7CC3B96AF}"/>
                </a:ext>
              </a:extLst>
            </p:cNvPr>
            <p:cNvSpPr txBox="1"/>
            <p:nvPr/>
          </p:nvSpPr>
          <p:spPr>
            <a:xfrm>
              <a:off x="7414058" y="3885975"/>
              <a:ext cx="1728159" cy="3931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/>
                <a:t>Ground truth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3B47218-1D40-9047-9678-AF973A0F12E4}"/>
              </a:ext>
            </a:extLst>
          </p:cNvPr>
          <p:cNvGrpSpPr/>
          <p:nvPr/>
        </p:nvGrpSpPr>
        <p:grpSpPr>
          <a:xfrm>
            <a:off x="3074327" y="2046354"/>
            <a:ext cx="1900975" cy="3473617"/>
            <a:chOff x="4589362" y="3875526"/>
            <a:chExt cx="1428231" cy="2609780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E06594C9-3248-6541-B599-05DF2823C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87468" y="5404919"/>
              <a:ext cx="1220709" cy="1080387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9F412970-2A46-6448-9106-495F7AA8E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87468" y="4276056"/>
              <a:ext cx="1220709" cy="1070572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4DE5E34-2B19-1C43-B962-8854761A704F}"/>
                </a:ext>
              </a:extLst>
            </p:cNvPr>
            <p:cNvSpPr txBox="1"/>
            <p:nvPr/>
          </p:nvSpPr>
          <p:spPr>
            <a:xfrm>
              <a:off x="4589362" y="3875526"/>
              <a:ext cx="1428231" cy="3931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/>
                <a:t>LR face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61B53F1-EE77-5A42-B324-7AF0DF0AD880}"/>
              </a:ext>
            </a:extLst>
          </p:cNvPr>
          <p:cNvGrpSpPr/>
          <p:nvPr/>
        </p:nvGrpSpPr>
        <p:grpSpPr>
          <a:xfrm>
            <a:off x="4646302" y="2075240"/>
            <a:ext cx="2300180" cy="3442836"/>
            <a:chOff x="5874833" y="3898652"/>
            <a:chExt cx="1728159" cy="2586654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E02A1FC9-3F43-424A-956B-2EB8C9E08B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30999" y="4275636"/>
              <a:ext cx="1215830" cy="1069508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9CF4BEC7-6FB2-B84C-809B-76F3833E55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30999" y="5404919"/>
              <a:ext cx="1215830" cy="1080387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90372C4-3AB5-ED4C-9476-4F739C1791DE}"/>
                </a:ext>
              </a:extLst>
            </p:cNvPr>
            <p:cNvSpPr txBox="1"/>
            <p:nvPr/>
          </p:nvSpPr>
          <p:spPr>
            <a:xfrm>
              <a:off x="5874833" y="3898652"/>
              <a:ext cx="1728159" cy="3931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/>
                <a:t>GAN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859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275" y="2047425"/>
            <a:ext cx="9342190" cy="3649699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9184" y="5100131"/>
            <a:ext cx="5872163" cy="1383221"/>
          </a:xfrm>
          <a:prstGeom prst="rect">
            <a:avLst/>
          </a:prstGeom>
        </p:spPr>
      </p:pic>
      <p:sp>
        <p:nvSpPr>
          <p:cNvPr id="2" name="AutoShape 8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92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10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8446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2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9970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208" y="5140129"/>
            <a:ext cx="5029401" cy="162716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DC64D186-0C8C-0040-A832-5034B4983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Identity Clarification Network (ICN)</a:t>
            </a:r>
            <a:endParaRPr kumimoji="1"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2794000" y="4593265"/>
            <a:ext cx="1373963" cy="435935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297AA6-6A65-CB46-AFD3-8D98704BAE1F}"/>
                  </a:ext>
                </a:extLst>
              </p:cNvPr>
              <p:cNvSpPr txBox="1"/>
              <p:nvPr/>
            </p:nvSpPr>
            <p:spPr>
              <a:xfrm>
                <a:off x="-80120" y="4678464"/>
                <a:ext cx="238199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2400" dirty="0"/>
                  <a:t>Generator (</a:t>
                </a:r>
                <a14:m>
                  <m:oMath xmlns:m="http://schemas.openxmlformats.org/officeDocument/2006/math">
                    <m:r>
                      <a:rPr kumimoji="1" lang="en-US" altLang="ko-KR" sz="24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kumimoji="1" lang="en-US" altLang="ko-KR" sz="2400" dirty="0"/>
                  <a:t>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297AA6-6A65-CB46-AFD3-8D98704BA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0120" y="4678464"/>
                <a:ext cx="2381995" cy="461665"/>
              </a:xfrm>
              <a:prstGeom prst="rect">
                <a:avLst/>
              </a:prstGeom>
              <a:blipFill>
                <a:blip r:embed="rId6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C6D74F4-3C91-884E-8954-38CE33D7065E}"/>
              </a:ext>
            </a:extLst>
          </p:cNvPr>
          <p:cNvSpPr txBox="1"/>
          <p:nvPr/>
        </p:nvSpPr>
        <p:spPr>
          <a:xfrm>
            <a:off x="2813458" y="1219136"/>
            <a:ext cx="3133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>
                <a:solidFill>
                  <a:srgbClr val="FF0000"/>
                </a:solidFill>
              </a:rPr>
              <a:t>Landmark-aided </a:t>
            </a:r>
            <a:br>
              <a:rPr kumimoji="1" lang="en-US" altLang="ko-KR" sz="2400" b="1" dirty="0">
                <a:solidFill>
                  <a:srgbClr val="FF0000"/>
                </a:solidFill>
              </a:rPr>
            </a:br>
            <a:r>
              <a:rPr kumimoji="1" lang="en-US" altLang="ko-KR" sz="2400" b="1" dirty="0">
                <a:solidFill>
                  <a:srgbClr val="FF0000"/>
                </a:solidFill>
              </a:rPr>
              <a:t>HR face reconstruction</a:t>
            </a:r>
            <a:endParaRPr kumimoji="1"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6D74F4-3C91-884E-8954-38CE33D7065E}"/>
              </a:ext>
            </a:extLst>
          </p:cNvPr>
          <p:cNvSpPr txBox="1"/>
          <p:nvPr/>
        </p:nvSpPr>
        <p:spPr>
          <a:xfrm>
            <a:off x="7676641" y="5461668"/>
            <a:ext cx="31332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>
                <a:solidFill>
                  <a:srgbClr val="FF0000"/>
                </a:solidFill>
              </a:rPr>
              <a:t>Enforce reconstructed face to preserve </a:t>
            </a:r>
            <a:br>
              <a:rPr kumimoji="1" lang="en-US" altLang="ko-KR" sz="2400" b="1" dirty="0">
                <a:solidFill>
                  <a:srgbClr val="FF0000"/>
                </a:solidFill>
              </a:rPr>
            </a:br>
            <a:r>
              <a:rPr kumimoji="1" lang="en-US" altLang="ko-KR" sz="2400" b="1" dirty="0">
                <a:solidFill>
                  <a:srgbClr val="FF0000"/>
                </a:solidFill>
              </a:rPr>
              <a:t>facial features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6D74F4-3C91-884E-8954-38CE33D7065E}"/>
              </a:ext>
            </a:extLst>
          </p:cNvPr>
          <p:cNvSpPr txBox="1"/>
          <p:nvPr/>
        </p:nvSpPr>
        <p:spPr>
          <a:xfrm>
            <a:off x="7126314" y="1470599"/>
            <a:ext cx="3791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>
                <a:solidFill>
                  <a:srgbClr val="FF0000"/>
                </a:solidFill>
              </a:rPr>
              <a:t>Enforce reconstructed face </a:t>
            </a:r>
            <a:br>
              <a:rPr kumimoji="1" lang="en-US" altLang="ko-KR" sz="2400" b="1" dirty="0">
                <a:solidFill>
                  <a:srgbClr val="FF0000"/>
                </a:solidFill>
              </a:rPr>
            </a:br>
            <a:r>
              <a:rPr kumimoji="1" lang="en-US" altLang="ko-KR" sz="2400" b="1" dirty="0">
                <a:solidFill>
                  <a:srgbClr val="FF0000"/>
                </a:solidFill>
              </a:rPr>
              <a:t>to look realistic </a:t>
            </a:r>
            <a:endParaRPr kumimoji="1"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30BFE35-2539-1E46-BE2A-8B05B566E34A}"/>
              </a:ext>
            </a:extLst>
          </p:cNvPr>
          <p:cNvSpPr/>
          <p:nvPr/>
        </p:nvSpPr>
        <p:spPr>
          <a:xfrm>
            <a:off x="2676908" y="2037213"/>
            <a:ext cx="3406391" cy="26412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0BFE35-2539-1E46-BE2A-8B05B566E34A}"/>
              </a:ext>
            </a:extLst>
          </p:cNvPr>
          <p:cNvSpPr/>
          <p:nvPr/>
        </p:nvSpPr>
        <p:spPr>
          <a:xfrm>
            <a:off x="7452108" y="4376499"/>
            <a:ext cx="3582357" cy="9770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0BFE35-2539-1E46-BE2A-8B05B566E34A}"/>
              </a:ext>
            </a:extLst>
          </p:cNvPr>
          <p:cNvSpPr/>
          <p:nvPr/>
        </p:nvSpPr>
        <p:spPr>
          <a:xfrm>
            <a:off x="7452109" y="2409719"/>
            <a:ext cx="3139692" cy="9770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889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5" grpId="0"/>
      <p:bldP spid="15" grpId="1"/>
      <p:bldP spid="16" grpId="0"/>
      <p:bldP spid="17" grpId="0" animBg="1"/>
      <p:bldP spid="17" grpId="1" animBg="1"/>
      <p:bldP spid="18" grpId="0" animBg="1"/>
      <p:bldP spid="18" grpId="1" animBg="1"/>
      <p:bldP spid="20" grpId="0" animBg="1"/>
    </p:bldLst>
  </p:timing>
</p:sld>
</file>

<file path=ppt/theme/theme1.xml><?xml version="1.0" encoding="utf-8"?>
<a:theme xmlns:a="http://schemas.openxmlformats.org/drawingml/2006/main" name="blank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" id="{6116BACE-6F7F-4BB3-A34A-AA9A2833FACB}" vid="{B5214055-D8E2-4189-A6C1-E99ECD31ABF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28134</TotalTime>
  <Words>1294</Words>
  <Application>Microsoft Macintosh PowerPoint</Application>
  <PresentationFormat>와이드스크린</PresentationFormat>
  <Paragraphs>326</Paragraphs>
  <Slides>32</Slides>
  <Notes>32</Notes>
  <HiddenSlides>2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1" baseType="lpstr">
      <vt:lpstr>맑은 고딕</vt:lpstr>
      <vt:lpstr>Adobe Fan Heiti Std B</vt:lpstr>
      <vt:lpstr>Arial</vt:lpstr>
      <vt:lpstr>Calibri</vt:lpstr>
      <vt:lpstr>Calibri Light</vt:lpstr>
      <vt:lpstr>Cambria Math</vt:lpstr>
      <vt:lpstr>Times New Roman</vt:lpstr>
      <vt:lpstr>Wingdings</vt:lpstr>
      <vt:lpstr>blank</vt:lpstr>
      <vt:lpstr>EagleEye: Wearable Camera-based  Person Identification  in Crowded Urban Spaces</vt:lpstr>
      <vt:lpstr>Needs for Robust Person Identification</vt:lpstr>
      <vt:lpstr>Humans: How Fast and Accurate?</vt:lpstr>
      <vt:lpstr>User Study Results</vt:lpstr>
      <vt:lpstr>EagleEye: AR Person Identification System </vt:lpstr>
      <vt:lpstr>Key Challenges</vt:lpstr>
      <vt:lpstr>Challenge #1: Identification Accuracy</vt:lpstr>
      <vt:lpstr>Apply Image Super-Resolution?</vt:lpstr>
      <vt:lpstr>Identity Clarification Network (ICN)</vt:lpstr>
      <vt:lpstr>Observation for Improvements </vt:lpstr>
      <vt:lpstr>Identity-Specific Fine Tuning</vt:lpstr>
      <vt:lpstr>Challenge #2: Computational Complexity</vt:lpstr>
      <vt:lpstr>Content-Adaptive Parallel Execution</vt:lpstr>
      <vt:lpstr>Content-Adaptive Parallel Execution</vt:lpstr>
      <vt:lpstr>Edge-Based Background Filtering</vt:lpstr>
      <vt:lpstr>Content-Adaptive Parallel Execution</vt:lpstr>
      <vt:lpstr>Variation-Adaptive Face Recognition</vt:lpstr>
      <vt:lpstr>Variation-Adaptive Face Recognition</vt:lpstr>
      <vt:lpstr>Content-Adaptive Parallel Execution</vt:lpstr>
      <vt:lpstr>Execution Planning</vt:lpstr>
      <vt:lpstr>Execution Planning</vt:lpstr>
      <vt:lpstr>Execution Planning</vt:lpstr>
      <vt:lpstr>Execution Planning</vt:lpstr>
      <vt:lpstr>Execution Planning</vt:lpstr>
      <vt:lpstr>Spatial Pipelining</vt:lpstr>
      <vt:lpstr>EagleEye: Putting Things Together</vt:lpstr>
      <vt:lpstr>Evaluation</vt:lpstr>
      <vt:lpstr>Low-Resolution Face Recognition Accuracy</vt:lpstr>
      <vt:lpstr>Latency on Crowded Scenes</vt:lpstr>
      <vt:lpstr>Comparison with Alternatives</vt:lpstr>
      <vt:lpstr>Rooms for Improvements</vt:lpstr>
      <vt:lpstr>Summary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jhyi16</dc:creator>
  <cp:lastModifiedBy>Microsoft Office User</cp:lastModifiedBy>
  <cp:revision>3014</cp:revision>
  <cp:lastPrinted>2017-06-29T00:30:27Z</cp:lastPrinted>
  <dcterms:created xsi:type="dcterms:W3CDTF">2016-12-27T03:32:56Z</dcterms:created>
  <dcterms:modified xsi:type="dcterms:W3CDTF">2020-09-15T22:04:21Z</dcterms:modified>
  <cp:contentStatus/>
</cp:coreProperties>
</file>